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mp4" ContentType="video/unknown"/>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7"/>
  </p:notesMasterIdLst>
  <p:sldIdLst>
    <p:sldId id="274" r:id="rId2"/>
    <p:sldId id="273" r:id="rId3"/>
    <p:sldId id="275" r:id="rId4"/>
    <p:sldId id="256" r:id="rId5"/>
    <p:sldId id="262" r:id="rId6"/>
    <p:sldId id="263" r:id="rId7"/>
    <p:sldId id="260" r:id="rId8"/>
    <p:sldId id="264" r:id="rId9"/>
    <p:sldId id="266" r:id="rId10"/>
    <p:sldId id="258" r:id="rId11"/>
    <p:sldId id="272" r:id="rId12"/>
    <p:sldId id="261" r:id="rId13"/>
    <p:sldId id="276" r:id="rId14"/>
    <p:sldId id="270" r:id="rId15"/>
    <p:sldId id="271" r:id="rId16"/>
  </p:sldIdLst>
  <p:sldSz cx="9144000" cy="6858000" type="screen4x3"/>
  <p:notesSz cx="6797675" cy="9926638"/>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69805" autoAdjust="0"/>
  </p:normalViewPr>
  <p:slideViewPr>
    <p:cSldViewPr>
      <p:cViewPr varScale="1">
        <p:scale>
          <a:sx n="50" d="100"/>
          <a:sy n="50" d="100"/>
        </p:scale>
        <p:origin x="-1116" y="-96"/>
      </p:cViewPr>
      <p:guideLst>
        <p:guide orient="horz" pos="2160"/>
        <p:guide pos="2880"/>
      </p:guideLst>
    </p:cSldViewPr>
  </p:slideViewPr>
  <p:notesTextViewPr>
    <p:cViewPr>
      <p:scale>
        <a:sx n="1" d="1"/>
        <a:sy n="1" d="1"/>
      </p:scale>
      <p:origin x="0" y="3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6332"/>
          </a:xfrm>
          <a:prstGeom prst="rect">
            <a:avLst/>
          </a:prstGeom>
        </p:spPr>
        <p:txBody>
          <a:bodyPr vert="horz" lIns="91440" tIns="45720" rIns="91440" bIns="45720" rtlCol="0"/>
          <a:lstStyle>
            <a:lvl1pPr algn="l">
              <a:defRPr sz="1200"/>
            </a:lvl1pPr>
          </a:lstStyle>
          <a:p>
            <a:endParaRPr lang="en-CA"/>
          </a:p>
        </p:txBody>
      </p:sp>
      <p:sp>
        <p:nvSpPr>
          <p:cNvPr id="3" name="Date Placeholder 2"/>
          <p:cNvSpPr>
            <a:spLocks noGrp="1"/>
          </p:cNvSpPr>
          <p:nvPr>
            <p:ph type="dt" idx="1"/>
          </p:nvPr>
        </p:nvSpPr>
        <p:spPr>
          <a:xfrm>
            <a:off x="3850443" y="0"/>
            <a:ext cx="2945659" cy="496332"/>
          </a:xfrm>
          <a:prstGeom prst="rect">
            <a:avLst/>
          </a:prstGeom>
        </p:spPr>
        <p:txBody>
          <a:bodyPr vert="horz" lIns="91440" tIns="45720" rIns="91440" bIns="45720" rtlCol="0"/>
          <a:lstStyle>
            <a:lvl1pPr algn="r">
              <a:defRPr sz="1200"/>
            </a:lvl1pPr>
          </a:lstStyle>
          <a:p>
            <a:fld id="{5C60D1D4-DA85-480F-A0E9-8A7C87A0EE95}" type="datetimeFigureOut">
              <a:rPr lang="en-CA" smtClean="0"/>
              <a:t>14/11/2012</a:t>
            </a:fld>
            <a:endParaRPr lang="en-CA"/>
          </a:p>
        </p:txBody>
      </p:sp>
      <p:sp>
        <p:nvSpPr>
          <p:cNvPr id="4" name="Slide Image Placeholder 3"/>
          <p:cNvSpPr>
            <a:spLocks noGrp="1" noRot="1" noChangeAspect="1"/>
          </p:cNvSpPr>
          <p:nvPr>
            <p:ph type="sldImg" idx="2"/>
          </p:nvPr>
        </p:nvSpPr>
        <p:spPr>
          <a:xfrm>
            <a:off x="917575" y="744538"/>
            <a:ext cx="4962525" cy="3722687"/>
          </a:xfrm>
          <a:prstGeom prst="rect">
            <a:avLst/>
          </a:prstGeom>
          <a:noFill/>
          <a:ln w="12700">
            <a:solidFill>
              <a:prstClr val="black"/>
            </a:solidFill>
          </a:ln>
        </p:spPr>
        <p:txBody>
          <a:bodyPr vert="horz" lIns="91440" tIns="45720" rIns="91440" bIns="45720" rtlCol="0" anchor="ctr"/>
          <a:lstStyle/>
          <a:p>
            <a:endParaRPr lang="en-CA"/>
          </a:p>
        </p:txBody>
      </p:sp>
      <p:sp>
        <p:nvSpPr>
          <p:cNvPr id="5" name="Notes Placeholder 4"/>
          <p:cNvSpPr>
            <a:spLocks noGrp="1"/>
          </p:cNvSpPr>
          <p:nvPr>
            <p:ph type="body" sz="quarter" idx="3"/>
          </p:nvPr>
        </p:nvSpPr>
        <p:spPr>
          <a:xfrm>
            <a:off x="679768" y="4715153"/>
            <a:ext cx="5438140" cy="4466987"/>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6" name="Footer Placeholder 5"/>
          <p:cNvSpPr>
            <a:spLocks noGrp="1"/>
          </p:cNvSpPr>
          <p:nvPr>
            <p:ph type="ftr" sz="quarter" idx="4"/>
          </p:nvPr>
        </p:nvSpPr>
        <p:spPr>
          <a:xfrm>
            <a:off x="0" y="9428583"/>
            <a:ext cx="2945659" cy="496332"/>
          </a:xfrm>
          <a:prstGeom prst="rect">
            <a:avLst/>
          </a:prstGeom>
        </p:spPr>
        <p:txBody>
          <a:bodyPr vert="horz" lIns="91440" tIns="45720" rIns="91440" bIns="45720" rtlCol="0" anchor="b"/>
          <a:lstStyle>
            <a:lvl1pPr algn="l">
              <a:defRPr sz="1200"/>
            </a:lvl1pPr>
          </a:lstStyle>
          <a:p>
            <a:endParaRPr lang="en-CA"/>
          </a:p>
        </p:txBody>
      </p:sp>
      <p:sp>
        <p:nvSpPr>
          <p:cNvPr id="7" name="Slide Number Placeholder 6"/>
          <p:cNvSpPr>
            <a:spLocks noGrp="1"/>
          </p:cNvSpPr>
          <p:nvPr>
            <p:ph type="sldNum" sz="quarter" idx="5"/>
          </p:nvPr>
        </p:nvSpPr>
        <p:spPr>
          <a:xfrm>
            <a:off x="3850443" y="9428583"/>
            <a:ext cx="2945659" cy="496332"/>
          </a:xfrm>
          <a:prstGeom prst="rect">
            <a:avLst/>
          </a:prstGeom>
        </p:spPr>
        <p:txBody>
          <a:bodyPr vert="horz" lIns="91440" tIns="45720" rIns="91440" bIns="45720" rtlCol="0" anchor="b"/>
          <a:lstStyle>
            <a:lvl1pPr algn="r">
              <a:defRPr sz="1200"/>
            </a:lvl1pPr>
          </a:lstStyle>
          <a:p>
            <a:fld id="{F2A821D8-92AD-486F-B93D-140BD5A471B4}" type="slidenum">
              <a:rPr lang="en-CA" smtClean="0"/>
              <a:t>‹#›</a:t>
            </a:fld>
            <a:endParaRPr lang="en-CA"/>
          </a:p>
        </p:txBody>
      </p:sp>
    </p:spTree>
    <p:extLst>
      <p:ext uri="{BB962C8B-B14F-4D97-AF65-F5344CB8AC3E}">
        <p14:creationId xmlns:p14="http://schemas.microsoft.com/office/powerpoint/2010/main" val="325707334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a:p>
        </p:txBody>
      </p:sp>
      <p:sp>
        <p:nvSpPr>
          <p:cNvPr id="4" name="Slide Number Placeholder 3"/>
          <p:cNvSpPr>
            <a:spLocks noGrp="1"/>
          </p:cNvSpPr>
          <p:nvPr>
            <p:ph type="sldNum" sz="quarter" idx="10"/>
          </p:nvPr>
        </p:nvSpPr>
        <p:spPr/>
        <p:txBody>
          <a:bodyPr/>
          <a:lstStyle/>
          <a:p>
            <a:fld id="{F2A821D8-92AD-486F-B93D-140BD5A471B4}" type="slidenum">
              <a:rPr lang="en-CA" smtClean="0"/>
              <a:t>1</a:t>
            </a:fld>
            <a:endParaRPr lang="en-CA"/>
          </a:p>
        </p:txBody>
      </p:sp>
    </p:spTree>
    <p:extLst>
      <p:ext uri="{BB962C8B-B14F-4D97-AF65-F5344CB8AC3E}">
        <p14:creationId xmlns:p14="http://schemas.microsoft.com/office/powerpoint/2010/main" val="324380011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dirty="0" smtClean="0"/>
              <a:t>So, now</a:t>
            </a:r>
            <a:r>
              <a:rPr lang="en-CA" baseline="0" dirty="0" smtClean="0"/>
              <a:t> that we’ve learned the background knowledge that you need to successfully do the task, we can get to our critical challenge for the day.</a:t>
            </a:r>
          </a:p>
          <a:p>
            <a:r>
              <a:rPr lang="en-CA" baseline="0" dirty="0" smtClean="0"/>
              <a:t>Before you do, let’s talk about the background knowledge- what </a:t>
            </a:r>
            <a:r>
              <a:rPr lang="en-CA" b="1" baseline="0" dirty="0" smtClean="0"/>
              <a:t>background knowledge </a:t>
            </a:r>
            <a:r>
              <a:rPr lang="en-CA" baseline="0" dirty="0" smtClean="0"/>
              <a:t>did you need to know to be successful in this challenge:</a:t>
            </a:r>
          </a:p>
          <a:p>
            <a:pPr marL="171450" indent="-171450">
              <a:buFont typeface="Wingdings" pitchFamily="2" charset="2"/>
              <a:buChar char="v"/>
            </a:pPr>
            <a:r>
              <a:rPr lang="en-CA" baseline="0" dirty="0" smtClean="0"/>
              <a:t>What is critical thinking</a:t>
            </a:r>
          </a:p>
          <a:p>
            <a:pPr marL="171450" indent="-171450">
              <a:buFont typeface="Wingdings" pitchFamily="2" charset="2"/>
              <a:buChar char="v"/>
            </a:pPr>
            <a:r>
              <a:rPr lang="en-CA" baseline="0" dirty="0" smtClean="0"/>
              <a:t>What are critical challenges</a:t>
            </a:r>
          </a:p>
          <a:p>
            <a:pPr marL="171450" indent="-171450">
              <a:buFont typeface="Wingdings" pitchFamily="2" charset="2"/>
              <a:buChar char="v"/>
            </a:pPr>
            <a:r>
              <a:rPr lang="en-CA" baseline="0" dirty="0" smtClean="0"/>
              <a:t>What is a mini-challenge</a:t>
            </a:r>
          </a:p>
          <a:p>
            <a:pPr marL="171450" indent="-171450">
              <a:buFont typeface="Wingdings" pitchFamily="2" charset="2"/>
              <a:buChar char="v"/>
            </a:pPr>
            <a:r>
              <a:rPr lang="en-CA" baseline="0" dirty="0" smtClean="0"/>
              <a:t>Being cognizant of scaffolding the learning to prepare children to think critically</a:t>
            </a:r>
          </a:p>
          <a:p>
            <a:pPr marL="171450" indent="-171450">
              <a:buFont typeface="Wingdings" pitchFamily="2" charset="2"/>
              <a:buChar char="v"/>
            </a:pPr>
            <a:r>
              <a:rPr lang="en-CA" baseline="0" dirty="0" smtClean="0"/>
              <a:t>Importance of using Thinking Strategies</a:t>
            </a:r>
          </a:p>
          <a:p>
            <a:pPr marL="171450" indent="-171450">
              <a:buFont typeface="Wingdings" pitchFamily="2" charset="2"/>
              <a:buChar char="v"/>
            </a:pPr>
            <a:r>
              <a:rPr lang="en-CA" baseline="0" dirty="0" smtClean="0"/>
              <a:t>One way of co-creating criteria</a:t>
            </a:r>
          </a:p>
          <a:p>
            <a:endParaRPr lang="en-CA" dirty="0" smtClean="0"/>
          </a:p>
          <a:p>
            <a:pPr marL="171450" indent="-171450">
              <a:buFont typeface="Wingdings" pitchFamily="2" charset="2"/>
              <a:buChar char="Ø"/>
            </a:pPr>
            <a:r>
              <a:rPr lang="en-CA" dirty="0" smtClean="0"/>
              <a:t>Take a few minutes to look through the examples, and select </a:t>
            </a:r>
            <a:r>
              <a:rPr lang="en-CA" b="1" dirty="0" smtClean="0"/>
              <a:t>one</a:t>
            </a:r>
            <a:r>
              <a:rPr lang="en-CA" dirty="0" smtClean="0"/>
              <a:t> that would have relevance</a:t>
            </a:r>
            <a:r>
              <a:rPr lang="en-CA" baseline="0" dirty="0" smtClean="0"/>
              <a:t> to something you will be teaching within the next few days. </a:t>
            </a:r>
          </a:p>
          <a:p>
            <a:pPr marL="171450" indent="-171450">
              <a:buFont typeface="Wingdings" pitchFamily="2" charset="2"/>
              <a:buChar char="Ø"/>
            </a:pPr>
            <a:r>
              <a:rPr lang="en-CA" baseline="0" dirty="0" smtClean="0"/>
              <a:t>Talk about your choice with an elbow partner, defend your choice in light of the criteria.</a:t>
            </a:r>
            <a:endParaRPr lang="en-CA" dirty="0" smtClean="0"/>
          </a:p>
          <a:p>
            <a:endParaRPr lang="en-CA"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CA" dirty="0" smtClean="0"/>
              <a:t>Handouts</a:t>
            </a:r>
          </a:p>
          <a:p>
            <a:pPr marL="171450" marR="0" indent="-171450" algn="l" defTabSz="914400" rtl="0" eaLnBrk="1" fontAlgn="auto" latinLnBrk="0" hangingPunct="1">
              <a:lnSpc>
                <a:spcPct val="100000"/>
              </a:lnSpc>
              <a:spcBef>
                <a:spcPts val="0"/>
              </a:spcBef>
              <a:spcAft>
                <a:spcPts val="0"/>
              </a:spcAft>
              <a:buClrTx/>
              <a:buSzTx/>
              <a:buFont typeface="Wingdings" pitchFamily="2" charset="2"/>
              <a:buChar char="Ø"/>
              <a:tabLst/>
              <a:defRPr/>
            </a:pPr>
            <a:r>
              <a:rPr lang="en-CA" dirty="0" smtClean="0"/>
              <a:t> “Problematizing in-class activities.” </a:t>
            </a:r>
          </a:p>
          <a:p>
            <a:pPr marL="0" marR="0" indent="0" algn="l" defTabSz="914400" rtl="0" eaLnBrk="1" fontAlgn="auto" latinLnBrk="0" hangingPunct="1">
              <a:lnSpc>
                <a:spcPct val="100000"/>
              </a:lnSpc>
              <a:spcBef>
                <a:spcPts val="0"/>
              </a:spcBef>
              <a:spcAft>
                <a:spcPts val="0"/>
              </a:spcAft>
              <a:buClrTx/>
              <a:buSzTx/>
              <a:buFont typeface="Wingdings" pitchFamily="2" charset="2"/>
              <a:buNone/>
              <a:tabLst/>
              <a:defRPr/>
            </a:pPr>
            <a:r>
              <a:rPr lang="en-CA" dirty="0" smtClean="0"/>
              <a:t>This is a list</a:t>
            </a:r>
            <a:r>
              <a:rPr lang="en-CA" baseline="0" dirty="0" smtClean="0"/>
              <a:t> of some sample mini- challenges that you can use, depending upon your context, some might fit better than others. </a:t>
            </a:r>
          </a:p>
          <a:p>
            <a:pPr marL="171450" marR="0" indent="-171450" algn="l" defTabSz="914400" rtl="0" eaLnBrk="1" fontAlgn="auto" latinLnBrk="0" hangingPunct="1">
              <a:lnSpc>
                <a:spcPct val="100000"/>
              </a:lnSpc>
              <a:spcBef>
                <a:spcPts val="0"/>
              </a:spcBef>
              <a:spcAft>
                <a:spcPts val="0"/>
              </a:spcAft>
              <a:buClrTx/>
              <a:buSzTx/>
              <a:buFont typeface="Wingdings" pitchFamily="2" charset="2"/>
              <a:buChar char="Ø"/>
              <a:tabLst/>
              <a:defRPr/>
            </a:pPr>
            <a:r>
              <a:rPr lang="en-CA" i="1" baseline="0" dirty="0" smtClean="0"/>
              <a:t>Multi-purpose Micro-challenges for Communication in Math </a:t>
            </a:r>
            <a:r>
              <a:rPr lang="en-CA" baseline="0" dirty="0" smtClean="0"/>
              <a:t>– Communication is one of the key processes that helps students learn math concepts– these are some mini-challenges to use to teach students </a:t>
            </a:r>
            <a:r>
              <a:rPr lang="en-CA" b="1" baseline="0" dirty="0" smtClean="0"/>
              <a:t>how to</a:t>
            </a:r>
            <a:r>
              <a:rPr lang="en-CA" baseline="0" dirty="0" smtClean="0"/>
              <a:t> communicate in math</a:t>
            </a:r>
          </a:p>
          <a:p>
            <a:pPr marL="171450" marR="0" indent="-171450" algn="l" defTabSz="914400" rtl="0" eaLnBrk="1" fontAlgn="auto" latinLnBrk="0" hangingPunct="1">
              <a:lnSpc>
                <a:spcPct val="100000"/>
              </a:lnSpc>
              <a:spcBef>
                <a:spcPts val="0"/>
              </a:spcBef>
              <a:spcAft>
                <a:spcPts val="0"/>
              </a:spcAft>
              <a:buClrTx/>
              <a:buSzTx/>
              <a:buFont typeface="Wingdings" pitchFamily="2" charset="2"/>
              <a:buChar char="Ø"/>
              <a:tabLst/>
              <a:defRPr/>
            </a:pPr>
            <a:r>
              <a:rPr lang="en-CA" i="1" baseline="0" dirty="0" smtClean="0"/>
              <a:t>Analyzing a Math Problem and Solution- </a:t>
            </a:r>
            <a:r>
              <a:rPr lang="en-CA" baseline="0" dirty="0" smtClean="0"/>
              <a:t>the Thinking Strategy for the 1</a:t>
            </a:r>
            <a:r>
              <a:rPr lang="en-CA" baseline="30000" dirty="0" smtClean="0"/>
              <a:t>st</a:t>
            </a:r>
            <a:r>
              <a:rPr lang="en-CA" baseline="0" dirty="0" smtClean="0"/>
              <a:t> math micro-challenge in the list</a:t>
            </a:r>
          </a:p>
          <a:p>
            <a:pPr marL="171450" marR="0" indent="-171450" algn="l" defTabSz="914400" rtl="0" eaLnBrk="1" fontAlgn="auto" latinLnBrk="0" hangingPunct="1">
              <a:lnSpc>
                <a:spcPct val="100000"/>
              </a:lnSpc>
              <a:spcBef>
                <a:spcPts val="0"/>
              </a:spcBef>
              <a:spcAft>
                <a:spcPts val="0"/>
              </a:spcAft>
              <a:buClrTx/>
              <a:buSzTx/>
              <a:buFont typeface="Wingdings" pitchFamily="2" charset="2"/>
              <a:buChar char="Ø"/>
              <a:tabLst/>
              <a:defRPr/>
            </a:pPr>
            <a:endParaRPr lang="en-CA" dirty="0" smtClean="0"/>
          </a:p>
          <a:p>
            <a:endParaRPr lang="en-CA" dirty="0"/>
          </a:p>
        </p:txBody>
      </p:sp>
      <p:sp>
        <p:nvSpPr>
          <p:cNvPr id="4" name="Slide Number Placeholder 3"/>
          <p:cNvSpPr>
            <a:spLocks noGrp="1"/>
          </p:cNvSpPr>
          <p:nvPr>
            <p:ph type="sldNum" sz="quarter" idx="10"/>
          </p:nvPr>
        </p:nvSpPr>
        <p:spPr/>
        <p:txBody>
          <a:bodyPr/>
          <a:lstStyle/>
          <a:p>
            <a:fld id="{F2A821D8-92AD-486F-B93D-140BD5A471B4}" type="slidenum">
              <a:rPr lang="en-CA" smtClean="0"/>
              <a:t>12</a:t>
            </a:fld>
            <a:endParaRPr lang="en-CA"/>
          </a:p>
        </p:txBody>
      </p:sp>
    </p:spTree>
    <p:extLst>
      <p:ext uri="{BB962C8B-B14F-4D97-AF65-F5344CB8AC3E}">
        <p14:creationId xmlns:p14="http://schemas.microsoft.com/office/powerpoint/2010/main" val="251370432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dirty="0" smtClean="0"/>
              <a:t>Slides 9 and 10:</a:t>
            </a:r>
            <a:r>
              <a:rPr lang="en-CA" baseline="0" dirty="0" smtClean="0"/>
              <a:t> 10 minutes</a:t>
            </a:r>
            <a:endParaRPr lang="en-CA" dirty="0" smtClean="0"/>
          </a:p>
          <a:p>
            <a:r>
              <a:rPr lang="en-CA" dirty="0" smtClean="0"/>
              <a:t>Learning</a:t>
            </a:r>
            <a:r>
              <a:rPr lang="en-CA" baseline="0" dirty="0" smtClean="0"/>
              <a:t> Services has purchased a bulk subscription to give all our teachers access to one set of resources. </a:t>
            </a:r>
          </a:p>
          <a:p>
            <a:r>
              <a:rPr lang="en-CA" baseline="0" dirty="0" smtClean="0"/>
              <a:t>On Nov 1, we opened it up to 2 sets- first come, first served.</a:t>
            </a:r>
            <a:endParaRPr lang="en-CA" dirty="0" smtClean="0"/>
          </a:p>
          <a:p>
            <a:endParaRPr lang="en-CA"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CA" dirty="0" smtClean="0"/>
              <a:t>Go to Website</a:t>
            </a:r>
          </a:p>
          <a:p>
            <a:r>
              <a:rPr lang="en-CA" dirty="0" smtClean="0"/>
              <a:t>Browse</a:t>
            </a:r>
            <a:r>
              <a:rPr lang="en-CA" baseline="0" dirty="0" smtClean="0"/>
              <a:t> each set of resources</a:t>
            </a:r>
            <a:endParaRPr lang="en-CA" dirty="0"/>
          </a:p>
        </p:txBody>
      </p:sp>
      <p:sp>
        <p:nvSpPr>
          <p:cNvPr id="4" name="Slide Number Placeholder 3"/>
          <p:cNvSpPr>
            <a:spLocks noGrp="1"/>
          </p:cNvSpPr>
          <p:nvPr>
            <p:ph type="sldNum" sz="quarter" idx="10"/>
          </p:nvPr>
        </p:nvSpPr>
        <p:spPr/>
        <p:txBody>
          <a:bodyPr/>
          <a:lstStyle/>
          <a:p>
            <a:fld id="{F2A821D8-92AD-486F-B93D-140BD5A471B4}" type="slidenum">
              <a:rPr lang="en-CA" smtClean="0"/>
              <a:t>14</a:t>
            </a:fld>
            <a:endParaRPr lang="en-CA"/>
          </a:p>
        </p:txBody>
      </p:sp>
    </p:spTree>
    <p:extLst>
      <p:ext uri="{BB962C8B-B14F-4D97-AF65-F5344CB8AC3E}">
        <p14:creationId xmlns:p14="http://schemas.microsoft.com/office/powerpoint/2010/main" val="254297918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dirty="0" smtClean="0"/>
              <a:t>Go to</a:t>
            </a:r>
            <a:r>
              <a:rPr lang="en-CA" baseline="0" dirty="0" smtClean="0"/>
              <a:t> </a:t>
            </a:r>
            <a:r>
              <a:rPr lang="en-CA" baseline="0" dirty="0" err="1" smtClean="0"/>
              <a:t>insidePSD</a:t>
            </a:r>
            <a:endParaRPr lang="en-CA" baseline="0" dirty="0" smtClean="0"/>
          </a:p>
          <a:p>
            <a:r>
              <a:rPr lang="en-CA" baseline="0" dirty="0" smtClean="0"/>
              <a:t>Read through each of the categories, click into each one to see what’s there. Point out the Thinking Strategies.</a:t>
            </a:r>
            <a:endParaRPr lang="en-CA" dirty="0"/>
          </a:p>
        </p:txBody>
      </p:sp>
      <p:sp>
        <p:nvSpPr>
          <p:cNvPr id="4" name="Slide Number Placeholder 3"/>
          <p:cNvSpPr>
            <a:spLocks noGrp="1"/>
          </p:cNvSpPr>
          <p:nvPr>
            <p:ph type="sldNum" sz="quarter" idx="10"/>
          </p:nvPr>
        </p:nvSpPr>
        <p:spPr/>
        <p:txBody>
          <a:bodyPr/>
          <a:lstStyle/>
          <a:p>
            <a:fld id="{F2A821D8-92AD-486F-B93D-140BD5A471B4}" type="slidenum">
              <a:rPr lang="en-CA" smtClean="0"/>
              <a:t>15</a:t>
            </a:fld>
            <a:endParaRPr lang="en-CA"/>
          </a:p>
        </p:txBody>
      </p:sp>
    </p:spTree>
    <p:extLst>
      <p:ext uri="{BB962C8B-B14F-4D97-AF65-F5344CB8AC3E}">
        <p14:creationId xmlns:p14="http://schemas.microsoft.com/office/powerpoint/2010/main" val="189974110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Wingdings" pitchFamily="2" charset="2"/>
              <a:buNone/>
            </a:pPr>
            <a:r>
              <a:rPr lang="en-CA" dirty="0" smtClean="0"/>
              <a:t>5 minutes</a:t>
            </a:r>
          </a:p>
          <a:p>
            <a:endParaRPr lang="en-CA" baseline="0" dirty="0" smtClean="0"/>
          </a:p>
          <a:p>
            <a:pPr marL="171450" indent="-171450">
              <a:buFont typeface="Wingdings" pitchFamily="2" charset="2"/>
              <a:buChar char="Ø"/>
            </a:pPr>
            <a:r>
              <a:rPr lang="en-CA" baseline="0" dirty="0" smtClean="0"/>
              <a:t>Critical challenges are nothing magical- A few simple strategies increase the engagement factor and the learning.</a:t>
            </a:r>
          </a:p>
          <a:p>
            <a:r>
              <a:rPr lang="en-CA" b="1" baseline="0" dirty="0" smtClean="0"/>
              <a:t>1. Set the task or question up front- </a:t>
            </a:r>
            <a:r>
              <a:rPr lang="en-CA" baseline="0" dirty="0" smtClean="0"/>
              <a:t>to provide the purpose for learning the content. (think about how different it would be if I was to tell you the task at the end of the presentation.) Posing it up front makes the content more meaningful and relevant for you, because you know you have to do something with it. (works the same way with students)</a:t>
            </a:r>
          </a:p>
          <a:p>
            <a:r>
              <a:rPr lang="en-CA" b="1" baseline="0" dirty="0" smtClean="0"/>
              <a:t>2. Design the question or task so it requires judgement based on criteria</a:t>
            </a:r>
          </a:p>
          <a:p>
            <a:r>
              <a:rPr lang="en-CA" b="1" baseline="0" dirty="0" smtClean="0"/>
              <a:t>3. Co-create criteria </a:t>
            </a:r>
            <a:r>
              <a:rPr lang="en-CA" baseline="0" dirty="0" smtClean="0"/>
              <a:t>that will be used in making a judgement. </a:t>
            </a:r>
          </a:p>
          <a:p>
            <a:r>
              <a:rPr lang="en-CA" baseline="0" dirty="0" smtClean="0"/>
              <a:t>Our criteria-</a:t>
            </a:r>
          </a:p>
          <a:p>
            <a:r>
              <a:rPr lang="en-CA" baseline="0" dirty="0" smtClean="0"/>
              <a:t>An </a:t>
            </a:r>
            <a:r>
              <a:rPr lang="en-CA" b="1" baseline="0" dirty="0" smtClean="0"/>
              <a:t>appropriate</a:t>
            </a:r>
            <a:r>
              <a:rPr lang="en-CA" baseline="0" dirty="0" smtClean="0"/>
              <a:t> critical challenge is one that:  </a:t>
            </a:r>
          </a:p>
          <a:p>
            <a:pPr marL="171450" indent="-171450">
              <a:buFont typeface="Arial" pitchFamily="34" charset="0"/>
              <a:buChar char="•"/>
            </a:pPr>
            <a:r>
              <a:rPr lang="en-CA" baseline="0" dirty="0" smtClean="0"/>
              <a:t>Fits within the context of your role as a learning coach.</a:t>
            </a:r>
          </a:p>
          <a:p>
            <a:pPr marL="171450" indent="-171450">
              <a:buFont typeface="Arial" pitchFamily="34" charset="0"/>
              <a:buChar char="•"/>
            </a:pPr>
            <a:r>
              <a:rPr lang="en-CA" baseline="0" dirty="0" smtClean="0"/>
              <a:t>Meets you where you are at in your own understanding of the critical thinking model.</a:t>
            </a:r>
          </a:p>
          <a:p>
            <a:pPr marL="171450" indent="-171450">
              <a:buFont typeface="Arial" pitchFamily="34" charset="0"/>
              <a:buChar char="•"/>
            </a:pPr>
            <a:endParaRPr lang="en-CA" baseline="0" dirty="0" smtClean="0"/>
          </a:p>
        </p:txBody>
      </p:sp>
      <p:sp>
        <p:nvSpPr>
          <p:cNvPr id="4" name="Slide Number Placeholder 3"/>
          <p:cNvSpPr>
            <a:spLocks noGrp="1"/>
          </p:cNvSpPr>
          <p:nvPr>
            <p:ph type="sldNum" sz="quarter" idx="10"/>
          </p:nvPr>
        </p:nvSpPr>
        <p:spPr/>
        <p:txBody>
          <a:bodyPr/>
          <a:lstStyle/>
          <a:p>
            <a:fld id="{F2A821D8-92AD-486F-B93D-140BD5A471B4}" type="slidenum">
              <a:rPr lang="en-CA" smtClean="0"/>
              <a:t>4</a:t>
            </a:fld>
            <a:endParaRPr lang="en-CA"/>
          </a:p>
        </p:txBody>
      </p:sp>
    </p:spTree>
    <p:extLst>
      <p:ext uri="{BB962C8B-B14F-4D97-AF65-F5344CB8AC3E}">
        <p14:creationId xmlns:p14="http://schemas.microsoft.com/office/powerpoint/2010/main" val="416903960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dirty="0" smtClean="0"/>
              <a:t>15 minutes</a:t>
            </a:r>
          </a:p>
          <a:p>
            <a:r>
              <a:rPr lang="en-CA" dirty="0" smtClean="0"/>
              <a:t>Before we begin, go around the table, introducing</a:t>
            </a:r>
            <a:r>
              <a:rPr lang="en-CA" baseline="0" dirty="0" smtClean="0"/>
              <a:t> yourself to your table partners, name, school, teaching assignment. </a:t>
            </a:r>
          </a:p>
          <a:p>
            <a:r>
              <a:rPr lang="en-CA" baseline="0" dirty="0" smtClean="0"/>
              <a:t>Establish your elbow partner- will be working with this partner for the next couple activities.</a:t>
            </a:r>
            <a:endParaRPr lang="en-CA" dirty="0" smtClean="0"/>
          </a:p>
          <a:p>
            <a:endParaRPr lang="en-CA" dirty="0" smtClean="0"/>
          </a:p>
          <a:p>
            <a:r>
              <a:rPr lang="en-CA" dirty="0" smtClean="0"/>
              <a:t>(My notes: Critical thinking is </a:t>
            </a:r>
            <a:r>
              <a:rPr lang="en-CA" dirty="0" err="1" smtClean="0"/>
              <a:t>criterial</a:t>
            </a:r>
            <a:r>
              <a:rPr lang="en-CA" dirty="0" smtClean="0"/>
              <a:t> thinking)</a:t>
            </a:r>
          </a:p>
          <a:p>
            <a:pPr marL="0" indent="0">
              <a:buFont typeface="Wingdings" pitchFamily="2" charset="2"/>
              <a:buNone/>
            </a:pPr>
            <a:r>
              <a:rPr lang="en-CA" dirty="0" smtClean="0"/>
              <a:t>A. BEFORE watching</a:t>
            </a:r>
            <a:r>
              <a:rPr lang="en-CA" baseline="0" dirty="0" smtClean="0"/>
              <a:t> the video:</a:t>
            </a:r>
            <a:endParaRPr lang="en-CA" dirty="0" smtClean="0"/>
          </a:p>
          <a:p>
            <a:pPr marL="171450" indent="-171450">
              <a:buFont typeface="Wingdings" pitchFamily="2" charset="2"/>
              <a:buChar char="Ø"/>
            </a:pPr>
            <a:r>
              <a:rPr lang="en-CA" dirty="0" smtClean="0"/>
              <a:t>We’re going to watch a 4 ½ minute video of Garfield </a:t>
            </a:r>
            <a:r>
              <a:rPr lang="en-CA" dirty="0" err="1" smtClean="0"/>
              <a:t>Gini</a:t>
            </a:r>
            <a:r>
              <a:rPr lang="en-CA" dirty="0" smtClean="0"/>
              <a:t>-Newman speaking at the 2006</a:t>
            </a:r>
            <a:r>
              <a:rPr lang="en-CA" baseline="0" dirty="0" smtClean="0"/>
              <a:t> Social Studies Summer Institute</a:t>
            </a:r>
            <a:r>
              <a:rPr lang="en-CA" dirty="0" smtClean="0"/>
              <a:t> …</a:t>
            </a:r>
          </a:p>
          <a:p>
            <a:pPr marL="171450" indent="-171450">
              <a:buFont typeface="Wingdings" pitchFamily="2" charset="2"/>
              <a:buChar char="Ø"/>
            </a:pPr>
            <a:r>
              <a:rPr lang="en-CA" dirty="0" smtClean="0"/>
              <a:t>After watching the video, we’re going to critique this title to see how powerful it is, and then you will be creating your own powerful title for</a:t>
            </a:r>
            <a:r>
              <a:rPr lang="en-CA" baseline="0" dirty="0" smtClean="0"/>
              <a:t> this video.</a:t>
            </a:r>
            <a:endParaRPr lang="en-CA" dirty="0" smtClean="0"/>
          </a:p>
          <a:p>
            <a:r>
              <a:rPr lang="en-CA" dirty="0" smtClean="0"/>
              <a:t>We</a:t>
            </a:r>
            <a:r>
              <a:rPr lang="en-CA" baseline="0" dirty="0" smtClean="0"/>
              <a:t> will u</a:t>
            </a:r>
            <a:r>
              <a:rPr lang="en-CA" dirty="0" smtClean="0"/>
              <a:t>se these criteria for a powerful title:</a:t>
            </a:r>
          </a:p>
          <a:p>
            <a:pPr marL="0" marR="0" indent="0" algn="l" defTabSz="914400" rtl="0" eaLnBrk="1" fontAlgn="auto" latinLnBrk="0" hangingPunct="1">
              <a:lnSpc>
                <a:spcPct val="100000"/>
              </a:lnSpc>
              <a:spcBef>
                <a:spcPts val="0"/>
              </a:spcBef>
              <a:spcAft>
                <a:spcPts val="0"/>
              </a:spcAft>
              <a:buClrTx/>
              <a:buSzTx/>
              <a:buFontTx/>
              <a:buNone/>
              <a:tabLst/>
              <a:defRPr/>
            </a:pPr>
            <a:r>
              <a:rPr lang="en-CA" dirty="0" smtClean="0"/>
              <a:t>Informative</a:t>
            </a:r>
            <a:r>
              <a:rPr lang="en-CA" baseline="0" dirty="0" smtClean="0"/>
              <a:t> </a:t>
            </a:r>
          </a:p>
          <a:p>
            <a:pPr marL="0" marR="0" indent="0" algn="l" defTabSz="914400" rtl="0" eaLnBrk="1" fontAlgn="auto" latinLnBrk="0" hangingPunct="1">
              <a:lnSpc>
                <a:spcPct val="100000"/>
              </a:lnSpc>
              <a:spcBef>
                <a:spcPts val="0"/>
              </a:spcBef>
              <a:spcAft>
                <a:spcPts val="0"/>
              </a:spcAft>
              <a:buClrTx/>
              <a:buSzTx/>
              <a:buFontTx/>
              <a:buNone/>
              <a:tabLst/>
              <a:defRPr/>
            </a:pPr>
            <a:r>
              <a:rPr lang="en-CA" baseline="0" dirty="0" smtClean="0"/>
              <a:t>catchy/intriguing </a:t>
            </a:r>
          </a:p>
          <a:p>
            <a:pPr marL="0" marR="0" indent="0" algn="l" defTabSz="914400" rtl="0" eaLnBrk="1" fontAlgn="auto" latinLnBrk="0" hangingPunct="1">
              <a:lnSpc>
                <a:spcPct val="100000"/>
              </a:lnSpc>
              <a:spcBef>
                <a:spcPts val="0"/>
              </a:spcBef>
              <a:spcAft>
                <a:spcPts val="0"/>
              </a:spcAft>
              <a:buClrTx/>
              <a:buSzTx/>
              <a:buFontTx/>
              <a:buNone/>
              <a:tabLst/>
              <a:defRPr/>
            </a:pPr>
            <a:r>
              <a:rPr lang="en-CA" baseline="0" dirty="0" smtClean="0"/>
              <a:t>concise </a:t>
            </a:r>
          </a:p>
          <a:p>
            <a:endParaRPr lang="en-CA" baseline="0" dirty="0" smtClean="0"/>
          </a:p>
          <a:p>
            <a:r>
              <a:rPr lang="en-CA" baseline="0" dirty="0" smtClean="0"/>
              <a:t>B. Now watch the video, thinking about what a powerful title might be.</a:t>
            </a:r>
            <a:endParaRPr lang="en-CA" dirty="0" smtClean="0"/>
          </a:p>
          <a:p>
            <a:endParaRPr lang="en-CA" baseline="0" dirty="0" smtClean="0"/>
          </a:p>
          <a:p>
            <a:pPr marL="0" indent="0">
              <a:buFont typeface="Wingdings" pitchFamily="2" charset="2"/>
              <a:buNone/>
            </a:pPr>
            <a:r>
              <a:rPr lang="en-CA" baseline="0" dirty="0" smtClean="0"/>
              <a:t>C. AFTER watching the video, </a:t>
            </a:r>
          </a:p>
          <a:p>
            <a:pPr marL="171450" indent="-171450">
              <a:buFont typeface="Wingdings" pitchFamily="2" charset="2"/>
              <a:buChar char="Ø"/>
            </a:pPr>
            <a:r>
              <a:rPr lang="en-CA" baseline="0" dirty="0" smtClean="0"/>
              <a:t>Before you create your own title, let’s critique this title together (going through each criterion.)</a:t>
            </a:r>
          </a:p>
          <a:p>
            <a:pPr marL="171450" indent="-171450">
              <a:buFont typeface="Wingdings" pitchFamily="2" charset="2"/>
              <a:buChar char="Ø"/>
            </a:pPr>
            <a:r>
              <a:rPr lang="en-CA" baseline="0" dirty="0" smtClean="0"/>
              <a:t>With an elbow partner, create a powerful title for this video. </a:t>
            </a:r>
          </a:p>
          <a:p>
            <a:pPr marL="171450" indent="-171450">
              <a:buFont typeface="Wingdings" pitchFamily="2" charset="2"/>
              <a:buChar char="Ø"/>
            </a:pPr>
            <a:r>
              <a:rPr lang="en-CA" baseline="0" dirty="0" smtClean="0"/>
              <a:t>I will be asking for volunteers to share.</a:t>
            </a:r>
          </a:p>
          <a:p>
            <a:pPr marL="0" indent="0">
              <a:buFont typeface="Wingdings" pitchFamily="2" charset="2"/>
              <a:buNone/>
            </a:pPr>
            <a:endParaRPr lang="en-CA" baseline="0" dirty="0" smtClean="0"/>
          </a:p>
          <a:p>
            <a:pPr marL="0" indent="0">
              <a:buFont typeface="Wingdings" pitchFamily="2" charset="2"/>
              <a:buNone/>
            </a:pPr>
            <a:r>
              <a:rPr lang="en-CA" baseline="0" dirty="0" smtClean="0"/>
              <a:t>After sharing:</a:t>
            </a:r>
          </a:p>
          <a:p>
            <a:pPr marL="171450" marR="0" indent="-171450" algn="l" defTabSz="914400" rtl="0" eaLnBrk="1" fontAlgn="auto" latinLnBrk="0" hangingPunct="1">
              <a:lnSpc>
                <a:spcPct val="100000"/>
              </a:lnSpc>
              <a:spcBef>
                <a:spcPts val="0"/>
              </a:spcBef>
              <a:spcAft>
                <a:spcPts val="0"/>
              </a:spcAft>
              <a:buClrTx/>
              <a:buSzTx/>
              <a:buFont typeface="Wingdings" pitchFamily="2" charset="2"/>
              <a:buChar char="Ø"/>
              <a:tabLst/>
              <a:defRPr/>
            </a:pPr>
            <a:r>
              <a:rPr lang="en-CA" baseline="0" dirty="0" smtClean="0"/>
              <a:t>Having students critique a current title or create a new powerful title are ways to engage students in thinking about the big idea within the content of a video or piece of text.</a:t>
            </a:r>
          </a:p>
          <a:p>
            <a:pPr marL="0" indent="0">
              <a:buFont typeface="Wingdings" pitchFamily="2" charset="2"/>
              <a:buNone/>
            </a:pPr>
            <a:endParaRPr lang="en-CA" baseline="0" dirty="0" smtClean="0"/>
          </a:p>
          <a:p>
            <a:pPr marL="0" indent="0">
              <a:buFont typeface="Wingdings" pitchFamily="2" charset="2"/>
              <a:buNone/>
            </a:pPr>
            <a:endParaRPr lang="en-CA" baseline="0" dirty="0" smtClean="0"/>
          </a:p>
          <a:p>
            <a:pPr marL="0" indent="0">
              <a:buFont typeface="Wingdings" pitchFamily="2" charset="2"/>
              <a:buNone/>
            </a:pPr>
            <a:endParaRPr lang="en-CA" baseline="0" dirty="0" smtClean="0"/>
          </a:p>
          <a:p>
            <a:endParaRPr lang="en-CA" baseline="0" dirty="0" smtClean="0"/>
          </a:p>
          <a:p>
            <a:endParaRPr lang="en-CA" dirty="0" smtClean="0"/>
          </a:p>
        </p:txBody>
      </p:sp>
      <p:sp>
        <p:nvSpPr>
          <p:cNvPr id="4" name="Slide Number Placeholder 3"/>
          <p:cNvSpPr>
            <a:spLocks noGrp="1"/>
          </p:cNvSpPr>
          <p:nvPr>
            <p:ph type="sldNum" sz="quarter" idx="10"/>
          </p:nvPr>
        </p:nvSpPr>
        <p:spPr/>
        <p:txBody>
          <a:bodyPr/>
          <a:lstStyle/>
          <a:p>
            <a:fld id="{F2A821D8-92AD-486F-B93D-140BD5A471B4}" type="slidenum">
              <a:rPr lang="en-CA" smtClean="0"/>
              <a:t>5</a:t>
            </a:fld>
            <a:endParaRPr lang="en-CA"/>
          </a:p>
        </p:txBody>
      </p:sp>
    </p:spTree>
    <p:extLst>
      <p:ext uri="{BB962C8B-B14F-4D97-AF65-F5344CB8AC3E}">
        <p14:creationId xmlns:p14="http://schemas.microsoft.com/office/powerpoint/2010/main" val="169815767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baseline="0" dirty="0" smtClean="0"/>
              <a:t>5 minutes</a:t>
            </a:r>
          </a:p>
          <a:p>
            <a:r>
              <a:rPr lang="en-CA" baseline="0" dirty="0" smtClean="0"/>
              <a:t>How might you scaffold the learning for students, prior to having them create a powerful title (build up their skills so they will eventually be able to do this independently).</a:t>
            </a:r>
          </a:p>
          <a:p>
            <a:pPr marL="171450" indent="-171450">
              <a:buFont typeface="Arial" pitchFamily="34" charset="0"/>
              <a:buChar char="•"/>
            </a:pPr>
            <a:r>
              <a:rPr lang="en-CA" baseline="0" dirty="0" smtClean="0"/>
              <a:t>Show them examples and non-examples of powerful titles, and discuss what is it that makes this one powerful?</a:t>
            </a:r>
          </a:p>
          <a:p>
            <a:pPr marL="171450" indent="-171450">
              <a:buFont typeface="Arial" pitchFamily="34" charset="0"/>
              <a:buChar char="•"/>
            </a:pPr>
            <a:r>
              <a:rPr lang="en-CA" baseline="0" dirty="0" smtClean="0"/>
              <a:t>From there, elicit the criteria. </a:t>
            </a:r>
          </a:p>
          <a:p>
            <a:pPr marL="171450" indent="-171450">
              <a:buFont typeface="Arial" pitchFamily="34" charset="0"/>
              <a:buChar char="•"/>
            </a:pPr>
            <a:r>
              <a:rPr lang="en-CA" baseline="0" dirty="0" smtClean="0"/>
              <a:t>Start by providing several choices of titles- do this a few times before expecting students to create their own. Some students will need this support longer than others. </a:t>
            </a:r>
          </a:p>
          <a:p>
            <a:pPr marL="171450" indent="-171450">
              <a:buFont typeface="Arial" pitchFamily="34" charset="0"/>
              <a:buChar char="•"/>
            </a:pPr>
            <a:r>
              <a:rPr lang="en-CA" baseline="0" dirty="0" smtClean="0"/>
              <a:t>Embed self- assessment or peer-assessment opportunities. (See handout: Powerful Title Thinking Strategy Template- I’ll show you where to find the digital version at the end of this session.)</a:t>
            </a:r>
          </a:p>
          <a:p>
            <a:endParaRPr lang="en-CA" dirty="0"/>
          </a:p>
        </p:txBody>
      </p:sp>
      <p:sp>
        <p:nvSpPr>
          <p:cNvPr id="4" name="Slide Number Placeholder 3"/>
          <p:cNvSpPr>
            <a:spLocks noGrp="1"/>
          </p:cNvSpPr>
          <p:nvPr>
            <p:ph type="sldNum" sz="quarter" idx="10"/>
          </p:nvPr>
        </p:nvSpPr>
        <p:spPr/>
        <p:txBody>
          <a:bodyPr/>
          <a:lstStyle/>
          <a:p>
            <a:fld id="{F2A821D8-92AD-486F-B93D-140BD5A471B4}" type="slidenum">
              <a:rPr lang="en-CA" smtClean="0"/>
              <a:t>6</a:t>
            </a:fld>
            <a:endParaRPr lang="en-CA"/>
          </a:p>
        </p:txBody>
      </p:sp>
    </p:spTree>
    <p:extLst>
      <p:ext uri="{BB962C8B-B14F-4D97-AF65-F5344CB8AC3E}">
        <p14:creationId xmlns:p14="http://schemas.microsoft.com/office/powerpoint/2010/main" val="251337684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CA" dirty="0" smtClean="0"/>
              <a:t>15 minutes</a:t>
            </a:r>
          </a:p>
          <a:p>
            <a:pPr marL="0" marR="0" indent="0" algn="l" defTabSz="914400" rtl="0" eaLnBrk="1" fontAlgn="auto" latinLnBrk="0" hangingPunct="1">
              <a:lnSpc>
                <a:spcPct val="100000"/>
              </a:lnSpc>
              <a:spcBef>
                <a:spcPts val="0"/>
              </a:spcBef>
              <a:spcAft>
                <a:spcPts val="0"/>
              </a:spcAft>
              <a:buClrTx/>
              <a:buSzTx/>
              <a:buFontTx/>
              <a:buNone/>
              <a:tabLst/>
              <a:defRPr/>
            </a:pPr>
            <a:r>
              <a:rPr lang="en-CA" dirty="0" smtClean="0"/>
              <a:t>The critical</a:t>
            </a:r>
            <a:r>
              <a:rPr lang="en-CA" baseline="0" dirty="0" smtClean="0"/>
              <a:t> thinking model- </a:t>
            </a:r>
            <a:r>
              <a:rPr lang="en-CA" b="1" baseline="0" dirty="0" smtClean="0"/>
              <a:t>watch up to 1:30 </a:t>
            </a:r>
            <a:r>
              <a:rPr lang="en-CA" b="0" baseline="0" dirty="0" smtClean="0"/>
              <a:t>and then </a:t>
            </a:r>
            <a:r>
              <a:rPr lang="en-CA" b="1" baseline="0" dirty="0" smtClean="0"/>
              <a:t>re-watch to 1:30 a second time and continue to 2:56</a:t>
            </a:r>
            <a:r>
              <a:rPr lang="en-CA" b="0" baseline="0" dirty="0" smtClean="0"/>
              <a:t>. </a:t>
            </a:r>
            <a:endParaRPr lang="en-CA" b="1" baseline="0" dirty="0" smtClean="0"/>
          </a:p>
          <a:p>
            <a:pPr marL="228600" indent="-228600">
              <a:buAutoNum type="alphaUcPeriod"/>
            </a:pPr>
            <a:endParaRPr lang="en-CA" dirty="0" smtClean="0"/>
          </a:p>
          <a:p>
            <a:pPr marL="228600" indent="-228600">
              <a:buAutoNum type="alphaUcPeriod"/>
            </a:pPr>
            <a:r>
              <a:rPr lang="en-CA" dirty="0" smtClean="0"/>
              <a:t>Before watching:</a:t>
            </a:r>
          </a:p>
          <a:p>
            <a:pPr marL="0" indent="0">
              <a:buNone/>
            </a:pPr>
            <a:r>
              <a:rPr lang="en-CA" dirty="0" smtClean="0"/>
              <a:t>Our first</a:t>
            </a:r>
            <a:r>
              <a:rPr lang="en-CA" baseline="0" dirty="0" smtClean="0"/>
              <a:t> critical challenge had us think about the big idea. This one is going to have us look for more details within the content, specifically for the key ideas that are being discussed. </a:t>
            </a:r>
            <a:endParaRPr lang="en-CA" dirty="0" smtClean="0"/>
          </a:p>
          <a:p>
            <a:pPr marL="228600" indent="-228600">
              <a:buAutoNum type="alphaUcPeriod"/>
            </a:pPr>
            <a:endParaRPr lang="en-CA" dirty="0" smtClean="0"/>
          </a:p>
          <a:p>
            <a:pPr marL="171450" indent="-171450">
              <a:buFont typeface="Wingdings" pitchFamily="2" charset="2"/>
              <a:buChar char="Ø"/>
            </a:pPr>
            <a:r>
              <a:rPr lang="en-CA" b="1" baseline="0" dirty="0" smtClean="0"/>
              <a:t>Ask teachers: </a:t>
            </a:r>
            <a:r>
              <a:rPr lang="en-CA" baseline="0" dirty="0" smtClean="0"/>
              <a:t>Who uses videos to help teach content to students? </a:t>
            </a:r>
          </a:p>
          <a:p>
            <a:r>
              <a:rPr lang="en-CA" baseline="0" dirty="0" smtClean="0"/>
              <a:t>Say, “Videos can be very effective in helping students learn content- </a:t>
            </a:r>
          </a:p>
          <a:p>
            <a:pPr marL="171450" indent="-171450">
              <a:buFont typeface="Arial" pitchFamily="34" charset="0"/>
              <a:buChar char="•"/>
            </a:pPr>
            <a:r>
              <a:rPr lang="en-CA" baseline="0" dirty="0" smtClean="0"/>
              <a:t>a video usually provides visuals to support the language</a:t>
            </a:r>
          </a:p>
          <a:p>
            <a:pPr marL="171450" indent="-171450">
              <a:buFont typeface="Arial" pitchFamily="34" charset="0"/>
              <a:buChar char="•"/>
            </a:pPr>
            <a:r>
              <a:rPr lang="en-CA" baseline="0" dirty="0" smtClean="0"/>
              <a:t>class can watch it more than once, individual students can watch it multiple times if they need to</a:t>
            </a:r>
          </a:p>
          <a:p>
            <a:pPr marL="171450" indent="-171450">
              <a:buFont typeface="Arial" pitchFamily="34" charset="0"/>
              <a:buChar char="•"/>
            </a:pPr>
            <a:r>
              <a:rPr lang="en-CA" baseline="0" dirty="0" smtClean="0"/>
              <a:t>Can be used to helps build upon prior knowledge (Pre-reading support that is necessary prior to reading text) </a:t>
            </a:r>
          </a:p>
          <a:p>
            <a:pPr marL="171450" indent="-171450">
              <a:buFont typeface="Arial" pitchFamily="34" charset="0"/>
              <a:buChar char="•"/>
            </a:pPr>
            <a:r>
              <a:rPr lang="en-CA" baseline="0" dirty="0" smtClean="0"/>
              <a:t>Can be watched in small chunks to facilitate the learning</a:t>
            </a:r>
          </a:p>
          <a:p>
            <a:pPr marL="0" indent="0">
              <a:buFont typeface="Arial" pitchFamily="34" charset="0"/>
              <a:buNone/>
            </a:pPr>
            <a:endParaRPr lang="en-CA" baseline="0" dirty="0" smtClean="0"/>
          </a:p>
          <a:p>
            <a:pPr marL="171450" indent="-171450">
              <a:buFont typeface="Wingdings" pitchFamily="2" charset="2"/>
              <a:buChar char="Ø"/>
            </a:pPr>
            <a:r>
              <a:rPr lang="en-CA" baseline="0" dirty="0" smtClean="0"/>
              <a:t>“It isn’t the video itself that empowers the learning, it’s </a:t>
            </a:r>
            <a:r>
              <a:rPr lang="en-CA" b="1" baseline="0" dirty="0" smtClean="0"/>
              <a:t>how you use the video, </a:t>
            </a:r>
            <a:r>
              <a:rPr lang="en-CA" b="0" baseline="0" dirty="0" smtClean="0"/>
              <a:t>the </a:t>
            </a:r>
            <a:r>
              <a:rPr lang="en-CA" b="0" u="sng" baseline="0" dirty="0" smtClean="0"/>
              <a:t>process that you design to facilitate the learning, </a:t>
            </a:r>
            <a:r>
              <a:rPr lang="en-CA" b="0" u="none" baseline="0" dirty="0" smtClean="0"/>
              <a:t>what you do </a:t>
            </a:r>
            <a:r>
              <a:rPr lang="en-CA" b="0" u="sng" baseline="0" dirty="0" smtClean="0"/>
              <a:t>before, during and after the viewing</a:t>
            </a:r>
            <a:r>
              <a:rPr lang="en-CA" b="0" u="none" baseline="0" dirty="0" smtClean="0"/>
              <a:t>, </a:t>
            </a:r>
            <a:r>
              <a:rPr lang="en-CA" baseline="0" dirty="0" smtClean="0"/>
              <a:t>that makes a real difference for students.” </a:t>
            </a:r>
          </a:p>
          <a:p>
            <a:endParaRPr lang="en-CA" baseline="0" dirty="0" smtClean="0"/>
          </a:p>
          <a:p>
            <a:pPr marL="171450" indent="-171450">
              <a:buFont typeface="Wingdings" pitchFamily="2" charset="2"/>
              <a:buChar char="Ø"/>
            </a:pPr>
            <a:r>
              <a:rPr lang="en-CA" baseline="0" dirty="0" smtClean="0"/>
              <a:t>“I’m going to use this video to model a strategy you might use with your students to help them think more deeply about the content of the video, while at the same time, addressing some of the outcomes in the programs of study.- skills embedded teaching and learning.” </a:t>
            </a:r>
          </a:p>
          <a:p>
            <a:endParaRPr lang="en-CA" baseline="0" dirty="0" smtClean="0"/>
          </a:p>
          <a:p>
            <a:pPr marL="171450" indent="-171450">
              <a:buFont typeface="Wingdings" pitchFamily="2" charset="2"/>
              <a:buChar char="Ø"/>
            </a:pPr>
            <a:r>
              <a:rPr lang="en-CA" baseline="0" dirty="0" smtClean="0"/>
              <a:t>I’m going to explain the whole process before we begin, and then I’ll walk you through the process step by step as we get into it.</a:t>
            </a:r>
          </a:p>
          <a:p>
            <a:r>
              <a:rPr lang="en-CA" baseline="0" dirty="0" smtClean="0"/>
              <a:t>We’re going to listen to the </a:t>
            </a:r>
            <a:r>
              <a:rPr lang="en-CA" i="1" baseline="0" dirty="0" smtClean="0"/>
              <a:t>first minute and a half </a:t>
            </a:r>
            <a:r>
              <a:rPr lang="en-CA" baseline="0" dirty="0" smtClean="0"/>
              <a:t>of the video twice, because there is so much information packed into it- the second time I’ll extend our listening further into the video. </a:t>
            </a:r>
          </a:p>
          <a:p>
            <a:pPr marL="228600" indent="-228600">
              <a:buAutoNum type="arabicPeriod"/>
            </a:pPr>
            <a:r>
              <a:rPr lang="en-CA" baseline="0" dirty="0" smtClean="0"/>
              <a:t>the first time you listen the to first chunk, just listen, don’t take notes; listen for the key ideas that Roland is trying to get across. </a:t>
            </a:r>
          </a:p>
          <a:p>
            <a:pPr marL="228600" indent="-228600">
              <a:buAutoNum type="arabicPeriod"/>
            </a:pPr>
            <a:r>
              <a:rPr lang="en-CA" baseline="0" dirty="0" smtClean="0"/>
              <a:t>2</a:t>
            </a:r>
            <a:r>
              <a:rPr lang="en-CA" baseline="30000" dirty="0" smtClean="0"/>
              <a:t>nd</a:t>
            </a:r>
            <a:r>
              <a:rPr lang="en-CA" baseline="0" dirty="0" smtClean="0"/>
              <a:t> time, listen again for key ideas, and this time take some jot notes around those key ideas, and continue to take notes into the rest of the video if you hear any additional key ideas. </a:t>
            </a:r>
          </a:p>
          <a:p>
            <a:pPr marL="228600" indent="-228600">
              <a:buAutoNum type="arabicPeriod"/>
            </a:pPr>
            <a:r>
              <a:rPr lang="en-CA" baseline="0" dirty="0" smtClean="0"/>
              <a:t>Then, using your notes and other ideas you might remember, you will determine the 3 most important ideas.</a:t>
            </a:r>
          </a:p>
          <a:p>
            <a:pPr marL="0" indent="0">
              <a:buNone/>
            </a:pPr>
            <a:r>
              <a:rPr lang="en-CA" baseline="0" dirty="0" smtClean="0"/>
              <a:t>The final task we’re going to do to solidify our learning is that you are going to decide what you think are the 3 most important ideas in the video.</a:t>
            </a:r>
          </a:p>
          <a:p>
            <a:pPr marL="0" marR="0" indent="0" algn="l" defTabSz="914400" rtl="0" eaLnBrk="1" fontAlgn="auto" latinLnBrk="0" hangingPunct="1">
              <a:lnSpc>
                <a:spcPct val="100000"/>
              </a:lnSpc>
              <a:spcBef>
                <a:spcPts val="0"/>
              </a:spcBef>
              <a:spcAft>
                <a:spcPts val="0"/>
              </a:spcAft>
              <a:buClrTx/>
              <a:buSzTx/>
              <a:buFontTx/>
              <a:buNone/>
              <a:tabLst/>
              <a:defRPr/>
            </a:pPr>
            <a:r>
              <a:rPr lang="en-CA" dirty="0" smtClean="0"/>
              <a:t>We’re going to use this </a:t>
            </a:r>
            <a:r>
              <a:rPr lang="en-CA" i="1" dirty="0" smtClean="0"/>
              <a:t>criteria for an important idea-</a:t>
            </a:r>
            <a:endParaRPr lang="en-CA" i="1" baseline="0" dirty="0" smtClean="0"/>
          </a:p>
          <a:p>
            <a:pPr marL="171450" marR="0" indent="-171450" algn="l" defTabSz="914400" rtl="0" eaLnBrk="1" fontAlgn="auto" latinLnBrk="0" hangingPunct="1">
              <a:lnSpc>
                <a:spcPct val="100000"/>
              </a:lnSpc>
              <a:spcBef>
                <a:spcPts val="0"/>
              </a:spcBef>
              <a:spcAft>
                <a:spcPts val="0"/>
              </a:spcAft>
              <a:buClrTx/>
              <a:buSzTx/>
              <a:buFont typeface="Arial" pitchFamily="34" charset="0"/>
              <a:buChar char="•"/>
              <a:tabLst/>
              <a:defRPr/>
            </a:pPr>
            <a:r>
              <a:rPr lang="en-CA" baseline="0" dirty="0" smtClean="0"/>
              <a:t>Relevant to our discussion</a:t>
            </a:r>
          </a:p>
          <a:p>
            <a:pPr marL="171450" marR="0" indent="-171450" algn="l" defTabSz="914400" rtl="0" eaLnBrk="1" fontAlgn="auto" latinLnBrk="0" hangingPunct="1">
              <a:lnSpc>
                <a:spcPct val="100000"/>
              </a:lnSpc>
              <a:spcBef>
                <a:spcPts val="0"/>
              </a:spcBef>
              <a:spcAft>
                <a:spcPts val="0"/>
              </a:spcAft>
              <a:buClrTx/>
              <a:buSzTx/>
              <a:buFont typeface="Arial" pitchFamily="34" charset="0"/>
              <a:buChar char="•"/>
              <a:tabLst/>
              <a:defRPr/>
            </a:pPr>
            <a:r>
              <a:rPr lang="en-CA" baseline="0" dirty="0" smtClean="0"/>
              <a:t>Contains key ideas the speaker </a:t>
            </a:r>
          </a:p>
          <a:p>
            <a:pPr marL="0" marR="0" indent="0" algn="l" defTabSz="914400" rtl="0" eaLnBrk="1" fontAlgn="auto" latinLnBrk="0" hangingPunct="1">
              <a:lnSpc>
                <a:spcPct val="100000"/>
              </a:lnSpc>
              <a:spcBef>
                <a:spcPts val="0"/>
              </a:spcBef>
              <a:spcAft>
                <a:spcPts val="0"/>
              </a:spcAft>
              <a:buClrTx/>
              <a:buSzTx/>
              <a:buFont typeface="Arial" pitchFamily="34" charset="0"/>
              <a:buNone/>
              <a:tabLst/>
              <a:defRPr/>
            </a:pPr>
            <a:r>
              <a:rPr lang="en-CA" baseline="0" dirty="0" smtClean="0"/>
              <a:t>(NOTE: key ideas themselves aren’t judgments, they are the main ideas in the “text”; the judgement (critical thinking) comes in because you need to determine which of the key ideas are the most important to our context.)</a:t>
            </a:r>
          </a:p>
          <a:p>
            <a:pPr marL="0" marR="0" indent="0" algn="l" defTabSz="914400" rtl="0" eaLnBrk="1" fontAlgn="auto" latinLnBrk="0" hangingPunct="1">
              <a:lnSpc>
                <a:spcPct val="100000"/>
              </a:lnSpc>
              <a:spcBef>
                <a:spcPts val="0"/>
              </a:spcBef>
              <a:spcAft>
                <a:spcPts val="0"/>
              </a:spcAft>
              <a:buClrTx/>
              <a:buSzTx/>
              <a:buFont typeface="Arial" pitchFamily="34" charset="0"/>
              <a:buNone/>
              <a:tabLst/>
              <a:defRPr/>
            </a:pPr>
            <a:endParaRPr lang="en-CA"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CA" dirty="0" smtClean="0"/>
              <a:t>B. Watch</a:t>
            </a:r>
            <a:r>
              <a:rPr lang="en-CA" baseline="0" dirty="0" smtClean="0"/>
              <a:t> the video- as per above. Use the handout “Most Important Ideas”</a:t>
            </a:r>
          </a:p>
          <a:p>
            <a:pPr marL="0" marR="0" indent="0" algn="l" defTabSz="914400" rtl="0" eaLnBrk="1" fontAlgn="auto" latinLnBrk="0" hangingPunct="1">
              <a:lnSpc>
                <a:spcPct val="100000"/>
              </a:lnSpc>
              <a:spcBef>
                <a:spcPts val="0"/>
              </a:spcBef>
              <a:spcAft>
                <a:spcPts val="0"/>
              </a:spcAft>
              <a:buClrTx/>
              <a:buSzTx/>
              <a:buFontTx/>
              <a:buNone/>
              <a:tabLst/>
              <a:defRPr/>
            </a:pPr>
            <a:r>
              <a:rPr lang="en-CA" baseline="0" dirty="0" smtClean="0"/>
              <a:t>C. Review criteria. Now, independently, what do you judge to be the 3 most important ideas?</a:t>
            </a:r>
          </a:p>
          <a:p>
            <a:pPr marL="0" marR="0" indent="0" algn="l" defTabSz="914400" rtl="0" eaLnBrk="1" fontAlgn="auto" latinLnBrk="0" hangingPunct="1">
              <a:lnSpc>
                <a:spcPct val="100000"/>
              </a:lnSpc>
              <a:spcBef>
                <a:spcPts val="0"/>
              </a:spcBef>
              <a:spcAft>
                <a:spcPts val="0"/>
              </a:spcAft>
              <a:buClrTx/>
              <a:buSzTx/>
              <a:buFontTx/>
              <a:buNone/>
              <a:tabLst/>
              <a:defRPr/>
            </a:pPr>
            <a:endParaRPr lang="en-CA"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CA" baseline="0" dirty="0" smtClean="0"/>
              <a:t>D. Talk to elbow partner; tell each other your 3 most important points, discuss the commonalities and differences amongst your ideas.</a:t>
            </a:r>
          </a:p>
          <a:p>
            <a:pPr marL="0" marR="0" indent="0" algn="l" defTabSz="914400" rtl="0" eaLnBrk="1" fontAlgn="auto" latinLnBrk="0" hangingPunct="1">
              <a:lnSpc>
                <a:spcPct val="100000"/>
              </a:lnSpc>
              <a:spcBef>
                <a:spcPts val="0"/>
              </a:spcBef>
              <a:spcAft>
                <a:spcPts val="0"/>
              </a:spcAft>
              <a:buClrTx/>
              <a:buSzTx/>
              <a:buFontTx/>
              <a:buNone/>
              <a:tabLst/>
              <a:defRPr/>
            </a:pPr>
            <a:r>
              <a:rPr lang="en-CA" baseline="0" dirty="0" smtClean="0"/>
              <a:t>E. Debrief by talking about the experience, what skills did you practice (looking for key ideas, listening, communicating, justifying)</a:t>
            </a:r>
          </a:p>
        </p:txBody>
      </p:sp>
      <p:sp>
        <p:nvSpPr>
          <p:cNvPr id="4" name="Slide Number Placeholder 3"/>
          <p:cNvSpPr>
            <a:spLocks noGrp="1"/>
          </p:cNvSpPr>
          <p:nvPr>
            <p:ph type="sldNum" sz="quarter" idx="10"/>
          </p:nvPr>
        </p:nvSpPr>
        <p:spPr/>
        <p:txBody>
          <a:bodyPr/>
          <a:lstStyle/>
          <a:p>
            <a:fld id="{F2A821D8-92AD-486F-B93D-140BD5A471B4}" type="slidenum">
              <a:rPr lang="en-CA" smtClean="0"/>
              <a:t>7</a:t>
            </a:fld>
            <a:endParaRPr lang="en-CA"/>
          </a:p>
        </p:txBody>
      </p:sp>
    </p:spTree>
    <p:extLst>
      <p:ext uri="{BB962C8B-B14F-4D97-AF65-F5344CB8AC3E}">
        <p14:creationId xmlns:p14="http://schemas.microsoft.com/office/powerpoint/2010/main" val="327928141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dirty="0" smtClean="0"/>
              <a:t>5 minutes</a:t>
            </a:r>
          </a:p>
          <a:p>
            <a:r>
              <a:rPr lang="en-CA" dirty="0" smtClean="0"/>
              <a:t>How</a:t>
            </a:r>
            <a:r>
              <a:rPr lang="en-CA" baseline="0" dirty="0" smtClean="0"/>
              <a:t> would you scaffold the learning prior to asking students to determine the most important ideas?</a:t>
            </a:r>
          </a:p>
          <a:p>
            <a:r>
              <a:rPr lang="en-CA" baseline="0" dirty="0" smtClean="0"/>
              <a:t>Talk with elbow partner. </a:t>
            </a:r>
          </a:p>
          <a:p>
            <a:r>
              <a:rPr lang="en-CA" baseline="0" dirty="0" smtClean="0"/>
              <a:t>MY debrief- </a:t>
            </a:r>
          </a:p>
          <a:p>
            <a:pPr marL="171450" indent="-171450">
              <a:buFont typeface="Wingdings" pitchFamily="2" charset="2"/>
              <a:buChar char="Ø"/>
            </a:pPr>
            <a:r>
              <a:rPr lang="en-CA" baseline="0" dirty="0" smtClean="0"/>
              <a:t>You’ve shared some of your ideas with each other. </a:t>
            </a:r>
          </a:p>
          <a:p>
            <a:pPr marL="171450" indent="-171450">
              <a:buFont typeface="Wingdings" pitchFamily="2" charset="2"/>
              <a:buChar char="Ø"/>
            </a:pPr>
            <a:r>
              <a:rPr lang="en-CA" baseline="0" dirty="0" smtClean="0"/>
              <a:t>Something I think would be important to do here is to debrief, with the students, the key ideas that they wrote down BEFORE they having them go into the task of determining which ideas were most important. By doing this, you’re accomplishing 2 things:</a:t>
            </a:r>
          </a:p>
          <a:p>
            <a:pPr marL="171450" indent="-171450">
              <a:buFont typeface="Arial" pitchFamily="34" charset="0"/>
              <a:buChar char="•"/>
            </a:pPr>
            <a:r>
              <a:rPr lang="en-CA" baseline="0" dirty="0" smtClean="0"/>
              <a:t>You’re formatively assessing how well they can identify key ideas, so you know what additional support they might need in doing this.</a:t>
            </a:r>
          </a:p>
          <a:p>
            <a:pPr marL="171450" indent="-171450">
              <a:buFont typeface="Arial" pitchFamily="34" charset="0"/>
              <a:buChar char="•"/>
            </a:pPr>
            <a:r>
              <a:rPr lang="en-CA" baseline="0" dirty="0" smtClean="0"/>
              <a:t>You’re also ensuring that they have understood all the key ideas that you wanted them to take note of, before they go into the task of determining which of those key ideas are most important.</a:t>
            </a:r>
          </a:p>
          <a:p>
            <a:pPr marL="171450" indent="-171450">
              <a:buFont typeface="Arial" pitchFamily="34" charset="0"/>
              <a:buChar char="•"/>
            </a:pPr>
            <a:endParaRPr lang="en-CA" baseline="0" dirty="0" smtClean="0"/>
          </a:p>
          <a:p>
            <a:pPr marL="0" indent="0">
              <a:buFont typeface="Arial" pitchFamily="34" charset="0"/>
              <a:buNone/>
            </a:pPr>
            <a:r>
              <a:rPr lang="en-CA" baseline="0" dirty="0" smtClean="0"/>
              <a:t>Why is “determining the most important ideas” and essential skill?- Students need to know how to determine what information is important when they do independent research.</a:t>
            </a:r>
          </a:p>
        </p:txBody>
      </p:sp>
      <p:sp>
        <p:nvSpPr>
          <p:cNvPr id="4" name="Slide Number Placeholder 3"/>
          <p:cNvSpPr>
            <a:spLocks noGrp="1"/>
          </p:cNvSpPr>
          <p:nvPr>
            <p:ph type="sldNum" sz="quarter" idx="10"/>
          </p:nvPr>
        </p:nvSpPr>
        <p:spPr/>
        <p:txBody>
          <a:bodyPr/>
          <a:lstStyle/>
          <a:p>
            <a:fld id="{F2A821D8-92AD-486F-B93D-140BD5A471B4}" type="slidenum">
              <a:rPr lang="en-CA" smtClean="0"/>
              <a:t>8</a:t>
            </a:fld>
            <a:endParaRPr lang="en-CA"/>
          </a:p>
        </p:txBody>
      </p:sp>
    </p:spTree>
    <p:extLst>
      <p:ext uri="{BB962C8B-B14F-4D97-AF65-F5344CB8AC3E}">
        <p14:creationId xmlns:p14="http://schemas.microsoft.com/office/powerpoint/2010/main" val="223563654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CA" dirty="0" smtClean="0"/>
              <a:t>5 minutes</a:t>
            </a:r>
          </a:p>
          <a:p>
            <a:pPr marL="171450" lvl="0" indent="-171450">
              <a:buFont typeface="Wingdings" pitchFamily="2" charset="2"/>
              <a:buChar char="Ø"/>
            </a:pPr>
            <a:r>
              <a:rPr lang="en-CA" dirty="0" smtClean="0"/>
              <a:t>Now</a:t>
            </a:r>
            <a:r>
              <a:rPr lang="en-CA" baseline="0" dirty="0" smtClean="0"/>
              <a:t> that you’re developing an understanding of critical thinking, w</a:t>
            </a:r>
            <a:r>
              <a:rPr lang="en-CA" dirty="0" smtClean="0"/>
              <a:t>e will briefly look at the TC2 model.</a:t>
            </a:r>
          </a:p>
          <a:p>
            <a:pPr marL="171450" lvl="0" indent="-171450">
              <a:buFont typeface="Wingdings" pitchFamily="2" charset="2"/>
              <a:buChar char="Ø"/>
            </a:pPr>
            <a:r>
              <a:rPr lang="en-CA" dirty="0" smtClean="0"/>
              <a:t>Besides using criteria</a:t>
            </a:r>
            <a:r>
              <a:rPr lang="en-CA" baseline="0" dirty="0" smtClean="0"/>
              <a:t> to make judgements, the critical thinking model also has other components that are essential for the development of critical thinking.</a:t>
            </a:r>
          </a:p>
          <a:p>
            <a:pPr marL="171450" lvl="0" indent="-171450">
              <a:buFont typeface="Arial" pitchFamily="34" charset="0"/>
              <a:buChar char="•"/>
            </a:pPr>
            <a:r>
              <a:rPr lang="en-CA" baseline="0" dirty="0" smtClean="0"/>
              <a:t>As Garfield said, when you are beginning, focus on the tasks or questions (critical challenges) that require students to make a judgement based on criteria, co-create the criteria.</a:t>
            </a:r>
          </a:p>
          <a:p>
            <a:pPr marL="171450" lvl="0" indent="-171450">
              <a:buFont typeface="Wingdings" pitchFamily="2" charset="2"/>
              <a:buChar char="Ø"/>
            </a:pPr>
            <a:r>
              <a:rPr lang="en-CA" baseline="0" dirty="0" smtClean="0"/>
              <a:t>One thing I need to add is the importance of “thinking strategies” – this tool is critical in supporting students in thinking. </a:t>
            </a:r>
          </a:p>
          <a:p>
            <a:pPr marL="171450" lvl="0" indent="-171450">
              <a:buFont typeface="Arial" pitchFamily="34" charset="0"/>
              <a:buChar char="•"/>
            </a:pPr>
            <a:r>
              <a:rPr lang="en-CA" baseline="0" dirty="0" smtClean="0"/>
              <a:t>We used a couple thinking strategies today. </a:t>
            </a:r>
            <a:endParaRPr lang="en-CA" dirty="0" smtClean="0"/>
          </a:p>
          <a:p>
            <a:pPr lvl="0"/>
            <a:endParaRPr lang="en-CA" dirty="0"/>
          </a:p>
          <a:p>
            <a:endParaRPr lang="en-CA" dirty="0"/>
          </a:p>
        </p:txBody>
      </p:sp>
      <p:sp>
        <p:nvSpPr>
          <p:cNvPr id="4" name="Slide Number Placeholder 3"/>
          <p:cNvSpPr>
            <a:spLocks noGrp="1"/>
          </p:cNvSpPr>
          <p:nvPr>
            <p:ph type="sldNum" sz="quarter" idx="10"/>
          </p:nvPr>
        </p:nvSpPr>
        <p:spPr/>
        <p:txBody>
          <a:bodyPr/>
          <a:lstStyle/>
          <a:p>
            <a:fld id="{73208192-0492-4990-8634-343B4D782452}" type="slidenum">
              <a:rPr lang="en-CA" smtClean="0">
                <a:solidFill>
                  <a:prstClr val="black"/>
                </a:solidFill>
              </a:rPr>
              <a:pPr/>
              <a:t>9</a:t>
            </a:fld>
            <a:endParaRPr lang="en-CA">
              <a:solidFill>
                <a:prstClr val="black"/>
              </a:solidFill>
            </a:endParaRPr>
          </a:p>
        </p:txBody>
      </p:sp>
    </p:spTree>
    <p:extLst>
      <p:ext uri="{BB962C8B-B14F-4D97-AF65-F5344CB8AC3E}">
        <p14:creationId xmlns:p14="http://schemas.microsoft.com/office/powerpoint/2010/main" val="226736288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Wingdings" pitchFamily="2" charset="2"/>
              <a:buNone/>
            </a:pPr>
            <a:r>
              <a:rPr lang="en-CA" dirty="0" smtClean="0"/>
              <a:t>Slides 7 and 8: 10 minutes</a:t>
            </a:r>
          </a:p>
          <a:p>
            <a:pPr marL="171450" indent="-171450">
              <a:buFont typeface="Wingdings" pitchFamily="2" charset="2"/>
              <a:buChar char="Ø"/>
            </a:pPr>
            <a:r>
              <a:rPr lang="en-CA" dirty="0" smtClean="0"/>
              <a:t>We’ve just experienced 2 mini-challenges (create</a:t>
            </a:r>
            <a:r>
              <a:rPr lang="en-CA" baseline="0" dirty="0" smtClean="0"/>
              <a:t> a powerful title, determine most important ideas)</a:t>
            </a:r>
            <a:r>
              <a:rPr lang="en-CA" dirty="0" smtClean="0"/>
              <a:t> to support your learning of the content in this workshop,</a:t>
            </a:r>
            <a:r>
              <a:rPr lang="en-CA" baseline="0" dirty="0" smtClean="0"/>
              <a:t> to get you to think more deeply about it. </a:t>
            </a:r>
            <a:endParaRPr lang="en-CA" dirty="0" smtClean="0"/>
          </a:p>
          <a:p>
            <a:endParaRPr lang="en-CA" dirty="0" smtClean="0"/>
          </a:p>
          <a:p>
            <a:r>
              <a:rPr lang="en-CA" dirty="0" smtClean="0"/>
              <a:t>The 2 mini-challenges</a:t>
            </a:r>
            <a:r>
              <a:rPr lang="en-CA" baseline="0" dirty="0" smtClean="0"/>
              <a:t> were used within the context of the bigger critical challenge of the day</a:t>
            </a:r>
            <a:endParaRPr lang="en-CA" dirty="0"/>
          </a:p>
        </p:txBody>
      </p:sp>
      <p:sp>
        <p:nvSpPr>
          <p:cNvPr id="4" name="Slide Number Placeholder 3"/>
          <p:cNvSpPr>
            <a:spLocks noGrp="1"/>
          </p:cNvSpPr>
          <p:nvPr>
            <p:ph type="sldNum" sz="quarter" idx="10"/>
          </p:nvPr>
        </p:nvSpPr>
        <p:spPr/>
        <p:txBody>
          <a:bodyPr/>
          <a:lstStyle/>
          <a:p>
            <a:fld id="{F2A821D8-92AD-486F-B93D-140BD5A471B4}" type="slidenum">
              <a:rPr lang="en-CA" smtClean="0"/>
              <a:t>10</a:t>
            </a:fld>
            <a:endParaRPr lang="en-CA"/>
          </a:p>
        </p:txBody>
      </p:sp>
    </p:spTree>
    <p:extLst>
      <p:ext uri="{BB962C8B-B14F-4D97-AF65-F5344CB8AC3E}">
        <p14:creationId xmlns:p14="http://schemas.microsoft.com/office/powerpoint/2010/main" val="393850203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dirty="0" smtClean="0"/>
          </a:p>
          <a:p>
            <a:endParaRPr lang="en-CA" dirty="0" smtClean="0"/>
          </a:p>
          <a:p>
            <a:r>
              <a:rPr lang="en-CA" dirty="0" smtClean="0"/>
              <a:t>Divide</a:t>
            </a:r>
            <a:r>
              <a:rPr lang="en-CA" baseline="0" dirty="0" smtClean="0"/>
              <a:t> the large group into two smaller groups – </a:t>
            </a:r>
            <a:r>
              <a:rPr lang="en-CA" baseline="0" dirty="0" err="1" smtClean="0"/>
              <a:t>Div</a:t>
            </a:r>
            <a:r>
              <a:rPr lang="en-CA" baseline="0" dirty="0" smtClean="0"/>
              <a:t> 1, 2 and </a:t>
            </a:r>
            <a:r>
              <a:rPr lang="en-CA" baseline="0" dirty="0" err="1" smtClean="0"/>
              <a:t>Div</a:t>
            </a:r>
            <a:r>
              <a:rPr lang="en-CA" baseline="0" dirty="0" smtClean="0"/>
              <a:t> 3, 4</a:t>
            </a:r>
          </a:p>
          <a:p>
            <a:endParaRPr lang="en-CA" baseline="0" dirty="0" smtClean="0"/>
          </a:p>
          <a:p>
            <a:r>
              <a:rPr lang="en-CA" baseline="0" dirty="0" smtClean="0"/>
              <a:t>Go through the Teacher Landing Page to “Critical Thinking – Learn More”</a:t>
            </a:r>
          </a:p>
          <a:p>
            <a:endParaRPr lang="en-CA" baseline="0" dirty="0" smtClean="0"/>
          </a:p>
          <a:p>
            <a:r>
              <a:rPr lang="en-CA" baseline="0" dirty="0" smtClean="0"/>
              <a:t>Provide handout – Record Your Observations (re critical thinking model)</a:t>
            </a:r>
          </a:p>
          <a:p>
            <a:endParaRPr lang="en-CA" baseline="0" dirty="0" smtClean="0"/>
          </a:p>
          <a:p>
            <a:r>
              <a:rPr lang="en-CA" baseline="0" dirty="0" err="1" smtClean="0"/>
              <a:t>Div</a:t>
            </a:r>
            <a:r>
              <a:rPr lang="en-CA" baseline="0" dirty="0" smtClean="0"/>
              <a:t> 1, 2</a:t>
            </a:r>
          </a:p>
          <a:p>
            <a:endParaRPr lang="en-CA" baseline="0" dirty="0" smtClean="0"/>
          </a:p>
          <a:p>
            <a:r>
              <a:rPr lang="en-CA" baseline="0" dirty="0" smtClean="0"/>
              <a:t>Modelling the Tools – Investigating Pictures</a:t>
            </a:r>
          </a:p>
          <a:p>
            <a:pPr marL="171450" indent="-171450">
              <a:buFont typeface="Arial" pitchFamily="34" charset="0"/>
              <a:buChar char="•"/>
            </a:pPr>
            <a:r>
              <a:rPr lang="en-CA" baseline="0" dirty="0" smtClean="0"/>
              <a:t>Clip 4 – Clues and Conclusions</a:t>
            </a:r>
          </a:p>
          <a:p>
            <a:pPr marL="171450" indent="-171450">
              <a:buFont typeface="Arial" pitchFamily="34" charset="0"/>
              <a:buChar char="•"/>
            </a:pPr>
            <a:r>
              <a:rPr lang="en-CA" baseline="0" dirty="0" smtClean="0"/>
              <a:t>Clip 11 – Roland Case Comments</a:t>
            </a:r>
          </a:p>
          <a:p>
            <a:endParaRPr lang="en-CA" baseline="0" dirty="0" smtClean="0"/>
          </a:p>
          <a:p>
            <a:r>
              <a:rPr lang="en-CA" baseline="0" dirty="0" err="1" smtClean="0"/>
              <a:t>Div</a:t>
            </a:r>
            <a:r>
              <a:rPr lang="en-CA" baseline="0" dirty="0" smtClean="0"/>
              <a:t> 3, 4</a:t>
            </a:r>
          </a:p>
          <a:p>
            <a:pPr marL="171450" marR="0" indent="-171450" algn="l" defTabSz="914400" rtl="0" eaLnBrk="1" fontAlgn="auto" latinLnBrk="0" hangingPunct="1">
              <a:lnSpc>
                <a:spcPct val="100000"/>
              </a:lnSpc>
              <a:spcBef>
                <a:spcPts val="0"/>
              </a:spcBef>
              <a:spcAft>
                <a:spcPts val="0"/>
              </a:spcAft>
              <a:buClrTx/>
              <a:buSzTx/>
              <a:buFont typeface="Arial" pitchFamily="34" charset="0"/>
              <a:buChar char="•"/>
              <a:tabLst/>
              <a:defRPr/>
            </a:pPr>
            <a:r>
              <a:rPr lang="en-CA" baseline="0" dirty="0" smtClean="0"/>
              <a:t>Modelling the Tools – Interpreting and Re-Interpreting Images</a:t>
            </a:r>
          </a:p>
          <a:p>
            <a:pPr marL="628650" lvl="1" indent="-171450">
              <a:buFont typeface="Arial" pitchFamily="34" charset="0"/>
              <a:buChar char="•"/>
            </a:pPr>
            <a:r>
              <a:rPr lang="en-CA" baseline="0" dirty="0" smtClean="0"/>
              <a:t>We will be viewing one part of a lesson that is teaching the tools.</a:t>
            </a:r>
          </a:p>
          <a:p>
            <a:pPr marL="628650" lvl="1" indent="-171450">
              <a:buFont typeface="Arial" pitchFamily="34" charset="0"/>
              <a:buChar char="•"/>
            </a:pPr>
            <a:r>
              <a:rPr lang="en-CA" baseline="0" dirty="0" smtClean="0"/>
              <a:t>Clip 7 – Analyzing a Drawing</a:t>
            </a:r>
          </a:p>
          <a:p>
            <a:pPr marL="1085850" lvl="2" indent="-171450">
              <a:buFont typeface="Arial" pitchFamily="34" charset="0"/>
              <a:buChar char="•"/>
            </a:pPr>
            <a:r>
              <a:rPr lang="en-CA" baseline="0" dirty="0" smtClean="0"/>
              <a:t>Show them the thinking strategy on the side of the clip.</a:t>
            </a:r>
          </a:p>
          <a:p>
            <a:pPr marL="1085850" lvl="2" indent="-171450">
              <a:buFont typeface="Arial" pitchFamily="34" charset="0"/>
              <a:buChar char="•"/>
            </a:pPr>
            <a:r>
              <a:rPr lang="en-CA" baseline="0" dirty="0" smtClean="0"/>
              <a:t>Show them with the word document – Analyzing a Drawing</a:t>
            </a:r>
          </a:p>
          <a:p>
            <a:pPr marL="628650" lvl="1" indent="-171450">
              <a:buFont typeface="Arial" pitchFamily="34" charset="0"/>
              <a:buChar char="•"/>
            </a:pPr>
            <a:r>
              <a:rPr lang="en-CA" baseline="0" dirty="0" smtClean="0"/>
              <a:t>Clip 19 – Examining Point of View</a:t>
            </a:r>
          </a:p>
          <a:p>
            <a:pPr marL="1085850" lvl="2" indent="-171450">
              <a:buFont typeface="Arial" pitchFamily="34" charset="0"/>
              <a:buChar char="•"/>
            </a:pPr>
            <a:r>
              <a:rPr lang="en-CA" baseline="0" dirty="0" smtClean="0"/>
              <a:t>Had </a:t>
            </a:r>
            <a:r>
              <a:rPr lang="en-CA" baseline="0" dirty="0" err="1" smtClean="0"/>
              <a:t>scaffolded</a:t>
            </a:r>
            <a:r>
              <a:rPr lang="en-CA" baseline="0" dirty="0" smtClean="0"/>
              <a:t> this session with an introduction to the concept of point of view.</a:t>
            </a:r>
          </a:p>
          <a:p>
            <a:pPr marL="1085850" lvl="2" indent="-171450">
              <a:buFont typeface="Arial" pitchFamily="34" charset="0"/>
              <a:buChar char="•"/>
            </a:pPr>
            <a:r>
              <a:rPr lang="en-CA" baseline="0" dirty="0" smtClean="0"/>
              <a:t>In the debriefing the teacher indicates that they had interpreted images on previous occasions.</a:t>
            </a:r>
          </a:p>
        </p:txBody>
      </p:sp>
      <p:sp>
        <p:nvSpPr>
          <p:cNvPr id="4" name="Slide Number Placeholder 3"/>
          <p:cNvSpPr>
            <a:spLocks noGrp="1"/>
          </p:cNvSpPr>
          <p:nvPr>
            <p:ph type="sldNum" sz="quarter" idx="10"/>
          </p:nvPr>
        </p:nvSpPr>
        <p:spPr/>
        <p:txBody>
          <a:bodyPr/>
          <a:lstStyle/>
          <a:p>
            <a:fld id="{F2A821D8-92AD-486F-B93D-140BD5A471B4}" type="slidenum">
              <a:rPr lang="en-CA" smtClean="0"/>
              <a:t>11</a:t>
            </a:fld>
            <a:endParaRPr lang="en-CA"/>
          </a:p>
        </p:txBody>
      </p:sp>
    </p:spTree>
    <p:extLst>
      <p:ext uri="{BB962C8B-B14F-4D97-AF65-F5344CB8AC3E}">
        <p14:creationId xmlns:p14="http://schemas.microsoft.com/office/powerpoint/2010/main" val="418976837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CA"/>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CA"/>
          </a:p>
        </p:txBody>
      </p:sp>
      <p:sp>
        <p:nvSpPr>
          <p:cNvPr id="4" name="Date Placeholder 3"/>
          <p:cNvSpPr>
            <a:spLocks noGrp="1"/>
          </p:cNvSpPr>
          <p:nvPr>
            <p:ph type="dt" sz="half" idx="10"/>
          </p:nvPr>
        </p:nvSpPr>
        <p:spPr/>
        <p:txBody>
          <a:bodyPr/>
          <a:lstStyle/>
          <a:p>
            <a:fld id="{AAFB9275-964A-416C-B2B4-2C20C01FABDE}" type="datetimeFigureOut">
              <a:rPr lang="en-CA" smtClean="0"/>
              <a:t>14/11/2012</a:t>
            </a:fld>
            <a:endParaRPr lang="en-CA"/>
          </a:p>
        </p:txBody>
      </p:sp>
      <p:sp>
        <p:nvSpPr>
          <p:cNvPr id="5" name="Footer Placeholder 4"/>
          <p:cNvSpPr>
            <a:spLocks noGrp="1"/>
          </p:cNvSpPr>
          <p:nvPr>
            <p:ph type="ftr" sz="quarter" idx="11"/>
          </p:nvPr>
        </p:nvSpPr>
        <p:spPr/>
        <p:txBody>
          <a:bodyPr/>
          <a:lstStyle/>
          <a:p>
            <a:endParaRPr lang="en-CA"/>
          </a:p>
        </p:txBody>
      </p:sp>
      <p:sp>
        <p:nvSpPr>
          <p:cNvPr id="6" name="Slide Number Placeholder 5"/>
          <p:cNvSpPr>
            <a:spLocks noGrp="1"/>
          </p:cNvSpPr>
          <p:nvPr>
            <p:ph type="sldNum" sz="quarter" idx="12"/>
          </p:nvPr>
        </p:nvSpPr>
        <p:spPr/>
        <p:txBody>
          <a:bodyPr/>
          <a:lstStyle/>
          <a:p>
            <a:fld id="{30782214-78FC-4474-AABB-B700F0F4DBDF}" type="slidenum">
              <a:rPr lang="en-CA" smtClean="0"/>
              <a:t>‹#›</a:t>
            </a:fld>
            <a:endParaRPr lang="en-CA"/>
          </a:p>
        </p:txBody>
      </p:sp>
    </p:spTree>
    <p:extLst>
      <p:ext uri="{BB962C8B-B14F-4D97-AF65-F5344CB8AC3E}">
        <p14:creationId xmlns:p14="http://schemas.microsoft.com/office/powerpoint/2010/main" val="388272985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CA"/>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4" name="Date Placeholder 3"/>
          <p:cNvSpPr>
            <a:spLocks noGrp="1"/>
          </p:cNvSpPr>
          <p:nvPr>
            <p:ph type="dt" sz="half" idx="10"/>
          </p:nvPr>
        </p:nvSpPr>
        <p:spPr/>
        <p:txBody>
          <a:bodyPr/>
          <a:lstStyle/>
          <a:p>
            <a:fld id="{AAFB9275-964A-416C-B2B4-2C20C01FABDE}" type="datetimeFigureOut">
              <a:rPr lang="en-CA" smtClean="0"/>
              <a:t>14/11/2012</a:t>
            </a:fld>
            <a:endParaRPr lang="en-CA"/>
          </a:p>
        </p:txBody>
      </p:sp>
      <p:sp>
        <p:nvSpPr>
          <p:cNvPr id="5" name="Footer Placeholder 4"/>
          <p:cNvSpPr>
            <a:spLocks noGrp="1"/>
          </p:cNvSpPr>
          <p:nvPr>
            <p:ph type="ftr" sz="quarter" idx="11"/>
          </p:nvPr>
        </p:nvSpPr>
        <p:spPr/>
        <p:txBody>
          <a:bodyPr/>
          <a:lstStyle/>
          <a:p>
            <a:endParaRPr lang="en-CA"/>
          </a:p>
        </p:txBody>
      </p:sp>
      <p:sp>
        <p:nvSpPr>
          <p:cNvPr id="6" name="Slide Number Placeholder 5"/>
          <p:cNvSpPr>
            <a:spLocks noGrp="1"/>
          </p:cNvSpPr>
          <p:nvPr>
            <p:ph type="sldNum" sz="quarter" idx="12"/>
          </p:nvPr>
        </p:nvSpPr>
        <p:spPr/>
        <p:txBody>
          <a:bodyPr/>
          <a:lstStyle/>
          <a:p>
            <a:fld id="{30782214-78FC-4474-AABB-B700F0F4DBDF}" type="slidenum">
              <a:rPr lang="en-CA" smtClean="0"/>
              <a:t>‹#›</a:t>
            </a:fld>
            <a:endParaRPr lang="en-CA"/>
          </a:p>
        </p:txBody>
      </p:sp>
    </p:spTree>
    <p:extLst>
      <p:ext uri="{BB962C8B-B14F-4D97-AF65-F5344CB8AC3E}">
        <p14:creationId xmlns:p14="http://schemas.microsoft.com/office/powerpoint/2010/main" val="187944006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CA"/>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4" name="Date Placeholder 3"/>
          <p:cNvSpPr>
            <a:spLocks noGrp="1"/>
          </p:cNvSpPr>
          <p:nvPr>
            <p:ph type="dt" sz="half" idx="10"/>
          </p:nvPr>
        </p:nvSpPr>
        <p:spPr/>
        <p:txBody>
          <a:bodyPr/>
          <a:lstStyle/>
          <a:p>
            <a:fld id="{AAFB9275-964A-416C-B2B4-2C20C01FABDE}" type="datetimeFigureOut">
              <a:rPr lang="en-CA" smtClean="0"/>
              <a:t>14/11/2012</a:t>
            </a:fld>
            <a:endParaRPr lang="en-CA"/>
          </a:p>
        </p:txBody>
      </p:sp>
      <p:sp>
        <p:nvSpPr>
          <p:cNvPr id="5" name="Footer Placeholder 4"/>
          <p:cNvSpPr>
            <a:spLocks noGrp="1"/>
          </p:cNvSpPr>
          <p:nvPr>
            <p:ph type="ftr" sz="quarter" idx="11"/>
          </p:nvPr>
        </p:nvSpPr>
        <p:spPr/>
        <p:txBody>
          <a:bodyPr/>
          <a:lstStyle/>
          <a:p>
            <a:endParaRPr lang="en-CA"/>
          </a:p>
        </p:txBody>
      </p:sp>
      <p:sp>
        <p:nvSpPr>
          <p:cNvPr id="6" name="Slide Number Placeholder 5"/>
          <p:cNvSpPr>
            <a:spLocks noGrp="1"/>
          </p:cNvSpPr>
          <p:nvPr>
            <p:ph type="sldNum" sz="quarter" idx="12"/>
          </p:nvPr>
        </p:nvSpPr>
        <p:spPr/>
        <p:txBody>
          <a:bodyPr/>
          <a:lstStyle/>
          <a:p>
            <a:fld id="{30782214-78FC-4474-AABB-B700F0F4DBDF}" type="slidenum">
              <a:rPr lang="en-CA" smtClean="0"/>
              <a:t>‹#›</a:t>
            </a:fld>
            <a:endParaRPr lang="en-CA"/>
          </a:p>
        </p:txBody>
      </p:sp>
    </p:spTree>
    <p:extLst>
      <p:ext uri="{BB962C8B-B14F-4D97-AF65-F5344CB8AC3E}">
        <p14:creationId xmlns:p14="http://schemas.microsoft.com/office/powerpoint/2010/main" val="57580567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CA"/>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4" name="Date Placeholder 3"/>
          <p:cNvSpPr>
            <a:spLocks noGrp="1"/>
          </p:cNvSpPr>
          <p:nvPr>
            <p:ph type="dt" sz="half" idx="10"/>
          </p:nvPr>
        </p:nvSpPr>
        <p:spPr/>
        <p:txBody>
          <a:bodyPr/>
          <a:lstStyle/>
          <a:p>
            <a:fld id="{AAFB9275-964A-416C-B2B4-2C20C01FABDE}" type="datetimeFigureOut">
              <a:rPr lang="en-CA" smtClean="0"/>
              <a:t>14/11/2012</a:t>
            </a:fld>
            <a:endParaRPr lang="en-CA"/>
          </a:p>
        </p:txBody>
      </p:sp>
      <p:sp>
        <p:nvSpPr>
          <p:cNvPr id="5" name="Footer Placeholder 4"/>
          <p:cNvSpPr>
            <a:spLocks noGrp="1"/>
          </p:cNvSpPr>
          <p:nvPr>
            <p:ph type="ftr" sz="quarter" idx="11"/>
          </p:nvPr>
        </p:nvSpPr>
        <p:spPr/>
        <p:txBody>
          <a:bodyPr/>
          <a:lstStyle/>
          <a:p>
            <a:endParaRPr lang="en-CA"/>
          </a:p>
        </p:txBody>
      </p:sp>
      <p:sp>
        <p:nvSpPr>
          <p:cNvPr id="6" name="Slide Number Placeholder 5"/>
          <p:cNvSpPr>
            <a:spLocks noGrp="1"/>
          </p:cNvSpPr>
          <p:nvPr>
            <p:ph type="sldNum" sz="quarter" idx="12"/>
          </p:nvPr>
        </p:nvSpPr>
        <p:spPr/>
        <p:txBody>
          <a:bodyPr/>
          <a:lstStyle/>
          <a:p>
            <a:fld id="{30782214-78FC-4474-AABB-B700F0F4DBDF}" type="slidenum">
              <a:rPr lang="en-CA" smtClean="0"/>
              <a:t>‹#›</a:t>
            </a:fld>
            <a:endParaRPr lang="en-CA"/>
          </a:p>
        </p:txBody>
      </p:sp>
    </p:spTree>
    <p:extLst>
      <p:ext uri="{BB962C8B-B14F-4D97-AF65-F5344CB8AC3E}">
        <p14:creationId xmlns:p14="http://schemas.microsoft.com/office/powerpoint/2010/main" val="233957918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CA"/>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AAFB9275-964A-416C-B2B4-2C20C01FABDE}" type="datetimeFigureOut">
              <a:rPr lang="en-CA" smtClean="0"/>
              <a:t>14/11/2012</a:t>
            </a:fld>
            <a:endParaRPr lang="en-CA"/>
          </a:p>
        </p:txBody>
      </p:sp>
      <p:sp>
        <p:nvSpPr>
          <p:cNvPr id="5" name="Footer Placeholder 4"/>
          <p:cNvSpPr>
            <a:spLocks noGrp="1"/>
          </p:cNvSpPr>
          <p:nvPr>
            <p:ph type="ftr" sz="quarter" idx="11"/>
          </p:nvPr>
        </p:nvSpPr>
        <p:spPr/>
        <p:txBody>
          <a:bodyPr/>
          <a:lstStyle/>
          <a:p>
            <a:endParaRPr lang="en-CA"/>
          </a:p>
        </p:txBody>
      </p:sp>
      <p:sp>
        <p:nvSpPr>
          <p:cNvPr id="6" name="Slide Number Placeholder 5"/>
          <p:cNvSpPr>
            <a:spLocks noGrp="1"/>
          </p:cNvSpPr>
          <p:nvPr>
            <p:ph type="sldNum" sz="quarter" idx="12"/>
          </p:nvPr>
        </p:nvSpPr>
        <p:spPr/>
        <p:txBody>
          <a:bodyPr/>
          <a:lstStyle/>
          <a:p>
            <a:fld id="{30782214-78FC-4474-AABB-B700F0F4DBDF}" type="slidenum">
              <a:rPr lang="en-CA" smtClean="0"/>
              <a:t>‹#›</a:t>
            </a:fld>
            <a:endParaRPr lang="en-CA"/>
          </a:p>
        </p:txBody>
      </p:sp>
    </p:spTree>
    <p:extLst>
      <p:ext uri="{BB962C8B-B14F-4D97-AF65-F5344CB8AC3E}">
        <p14:creationId xmlns:p14="http://schemas.microsoft.com/office/powerpoint/2010/main" val="26252697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CA"/>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5" name="Date Placeholder 4"/>
          <p:cNvSpPr>
            <a:spLocks noGrp="1"/>
          </p:cNvSpPr>
          <p:nvPr>
            <p:ph type="dt" sz="half" idx="10"/>
          </p:nvPr>
        </p:nvSpPr>
        <p:spPr/>
        <p:txBody>
          <a:bodyPr/>
          <a:lstStyle/>
          <a:p>
            <a:fld id="{AAFB9275-964A-416C-B2B4-2C20C01FABDE}" type="datetimeFigureOut">
              <a:rPr lang="en-CA" smtClean="0"/>
              <a:t>14/11/2012</a:t>
            </a:fld>
            <a:endParaRPr lang="en-CA"/>
          </a:p>
        </p:txBody>
      </p:sp>
      <p:sp>
        <p:nvSpPr>
          <p:cNvPr id="6" name="Footer Placeholder 5"/>
          <p:cNvSpPr>
            <a:spLocks noGrp="1"/>
          </p:cNvSpPr>
          <p:nvPr>
            <p:ph type="ftr" sz="quarter" idx="11"/>
          </p:nvPr>
        </p:nvSpPr>
        <p:spPr/>
        <p:txBody>
          <a:bodyPr/>
          <a:lstStyle/>
          <a:p>
            <a:endParaRPr lang="en-CA"/>
          </a:p>
        </p:txBody>
      </p:sp>
      <p:sp>
        <p:nvSpPr>
          <p:cNvPr id="7" name="Slide Number Placeholder 6"/>
          <p:cNvSpPr>
            <a:spLocks noGrp="1"/>
          </p:cNvSpPr>
          <p:nvPr>
            <p:ph type="sldNum" sz="quarter" idx="12"/>
          </p:nvPr>
        </p:nvSpPr>
        <p:spPr/>
        <p:txBody>
          <a:bodyPr/>
          <a:lstStyle/>
          <a:p>
            <a:fld id="{30782214-78FC-4474-AABB-B700F0F4DBDF}" type="slidenum">
              <a:rPr lang="en-CA" smtClean="0"/>
              <a:t>‹#›</a:t>
            </a:fld>
            <a:endParaRPr lang="en-CA"/>
          </a:p>
        </p:txBody>
      </p:sp>
    </p:spTree>
    <p:extLst>
      <p:ext uri="{BB962C8B-B14F-4D97-AF65-F5344CB8AC3E}">
        <p14:creationId xmlns:p14="http://schemas.microsoft.com/office/powerpoint/2010/main" val="365636442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CA"/>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7" name="Date Placeholder 6"/>
          <p:cNvSpPr>
            <a:spLocks noGrp="1"/>
          </p:cNvSpPr>
          <p:nvPr>
            <p:ph type="dt" sz="half" idx="10"/>
          </p:nvPr>
        </p:nvSpPr>
        <p:spPr/>
        <p:txBody>
          <a:bodyPr/>
          <a:lstStyle/>
          <a:p>
            <a:fld id="{AAFB9275-964A-416C-B2B4-2C20C01FABDE}" type="datetimeFigureOut">
              <a:rPr lang="en-CA" smtClean="0"/>
              <a:t>14/11/2012</a:t>
            </a:fld>
            <a:endParaRPr lang="en-CA"/>
          </a:p>
        </p:txBody>
      </p:sp>
      <p:sp>
        <p:nvSpPr>
          <p:cNvPr id="8" name="Footer Placeholder 7"/>
          <p:cNvSpPr>
            <a:spLocks noGrp="1"/>
          </p:cNvSpPr>
          <p:nvPr>
            <p:ph type="ftr" sz="quarter" idx="11"/>
          </p:nvPr>
        </p:nvSpPr>
        <p:spPr/>
        <p:txBody>
          <a:bodyPr/>
          <a:lstStyle/>
          <a:p>
            <a:endParaRPr lang="en-CA"/>
          </a:p>
        </p:txBody>
      </p:sp>
      <p:sp>
        <p:nvSpPr>
          <p:cNvPr id="9" name="Slide Number Placeholder 8"/>
          <p:cNvSpPr>
            <a:spLocks noGrp="1"/>
          </p:cNvSpPr>
          <p:nvPr>
            <p:ph type="sldNum" sz="quarter" idx="12"/>
          </p:nvPr>
        </p:nvSpPr>
        <p:spPr/>
        <p:txBody>
          <a:bodyPr/>
          <a:lstStyle/>
          <a:p>
            <a:fld id="{30782214-78FC-4474-AABB-B700F0F4DBDF}" type="slidenum">
              <a:rPr lang="en-CA" smtClean="0"/>
              <a:t>‹#›</a:t>
            </a:fld>
            <a:endParaRPr lang="en-CA"/>
          </a:p>
        </p:txBody>
      </p:sp>
    </p:spTree>
    <p:extLst>
      <p:ext uri="{BB962C8B-B14F-4D97-AF65-F5344CB8AC3E}">
        <p14:creationId xmlns:p14="http://schemas.microsoft.com/office/powerpoint/2010/main" val="360469417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CA"/>
          </a:p>
        </p:txBody>
      </p:sp>
      <p:sp>
        <p:nvSpPr>
          <p:cNvPr id="3" name="Date Placeholder 2"/>
          <p:cNvSpPr>
            <a:spLocks noGrp="1"/>
          </p:cNvSpPr>
          <p:nvPr>
            <p:ph type="dt" sz="half" idx="10"/>
          </p:nvPr>
        </p:nvSpPr>
        <p:spPr/>
        <p:txBody>
          <a:bodyPr/>
          <a:lstStyle/>
          <a:p>
            <a:fld id="{AAFB9275-964A-416C-B2B4-2C20C01FABDE}" type="datetimeFigureOut">
              <a:rPr lang="en-CA" smtClean="0"/>
              <a:t>14/11/2012</a:t>
            </a:fld>
            <a:endParaRPr lang="en-CA"/>
          </a:p>
        </p:txBody>
      </p:sp>
      <p:sp>
        <p:nvSpPr>
          <p:cNvPr id="4" name="Footer Placeholder 3"/>
          <p:cNvSpPr>
            <a:spLocks noGrp="1"/>
          </p:cNvSpPr>
          <p:nvPr>
            <p:ph type="ftr" sz="quarter" idx="11"/>
          </p:nvPr>
        </p:nvSpPr>
        <p:spPr/>
        <p:txBody>
          <a:bodyPr/>
          <a:lstStyle/>
          <a:p>
            <a:endParaRPr lang="en-CA"/>
          </a:p>
        </p:txBody>
      </p:sp>
      <p:sp>
        <p:nvSpPr>
          <p:cNvPr id="5" name="Slide Number Placeholder 4"/>
          <p:cNvSpPr>
            <a:spLocks noGrp="1"/>
          </p:cNvSpPr>
          <p:nvPr>
            <p:ph type="sldNum" sz="quarter" idx="12"/>
          </p:nvPr>
        </p:nvSpPr>
        <p:spPr/>
        <p:txBody>
          <a:bodyPr/>
          <a:lstStyle/>
          <a:p>
            <a:fld id="{30782214-78FC-4474-AABB-B700F0F4DBDF}" type="slidenum">
              <a:rPr lang="en-CA" smtClean="0"/>
              <a:t>‹#›</a:t>
            </a:fld>
            <a:endParaRPr lang="en-CA"/>
          </a:p>
        </p:txBody>
      </p:sp>
    </p:spTree>
    <p:extLst>
      <p:ext uri="{BB962C8B-B14F-4D97-AF65-F5344CB8AC3E}">
        <p14:creationId xmlns:p14="http://schemas.microsoft.com/office/powerpoint/2010/main" val="365660429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AFB9275-964A-416C-B2B4-2C20C01FABDE}" type="datetimeFigureOut">
              <a:rPr lang="en-CA" smtClean="0"/>
              <a:t>14/11/2012</a:t>
            </a:fld>
            <a:endParaRPr lang="en-CA"/>
          </a:p>
        </p:txBody>
      </p:sp>
      <p:sp>
        <p:nvSpPr>
          <p:cNvPr id="3" name="Footer Placeholder 2"/>
          <p:cNvSpPr>
            <a:spLocks noGrp="1"/>
          </p:cNvSpPr>
          <p:nvPr>
            <p:ph type="ftr" sz="quarter" idx="11"/>
          </p:nvPr>
        </p:nvSpPr>
        <p:spPr/>
        <p:txBody>
          <a:bodyPr/>
          <a:lstStyle/>
          <a:p>
            <a:endParaRPr lang="en-CA"/>
          </a:p>
        </p:txBody>
      </p:sp>
      <p:sp>
        <p:nvSpPr>
          <p:cNvPr id="4" name="Slide Number Placeholder 3"/>
          <p:cNvSpPr>
            <a:spLocks noGrp="1"/>
          </p:cNvSpPr>
          <p:nvPr>
            <p:ph type="sldNum" sz="quarter" idx="12"/>
          </p:nvPr>
        </p:nvSpPr>
        <p:spPr/>
        <p:txBody>
          <a:bodyPr/>
          <a:lstStyle/>
          <a:p>
            <a:fld id="{30782214-78FC-4474-AABB-B700F0F4DBDF}" type="slidenum">
              <a:rPr lang="en-CA" smtClean="0"/>
              <a:t>‹#›</a:t>
            </a:fld>
            <a:endParaRPr lang="en-CA"/>
          </a:p>
        </p:txBody>
      </p:sp>
    </p:spTree>
    <p:extLst>
      <p:ext uri="{BB962C8B-B14F-4D97-AF65-F5344CB8AC3E}">
        <p14:creationId xmlns:p14="http://schemas.microsoft.com/office/powerpoint/2010/main" val="1424653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CA"/>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AFB9275-964A-416C-B2B4-2C20C01FABDE}" type="datetimeFigureOut">
              <a:rPr lang="en-CA" smtClean="0"/>
              <a:t>14/11/2012</a:t>
            </a:fld>
            <a:endParaRPr lang="en-CA"/>
          </a:p>
        </p:txBody>
      </p:sp>
      <p:sp>
        <p:nvSpPr>
          <p:cNvPr id="6" name="Footer Placeholder 5"/>
          <p:cNvSpPr>
            <a:spLocks noGrp="1"/>
          </p:cNvSpPr>
          <p:nvPr>
            <p:ph type="ftr" sz="quarter" idx="11"/>
          </p:nvPr>
        </p:nvSpPr>
        <p:spPr/>
        <p:txBody>
          <a:bodyPr/>
          <a:lstStyle/>
          <a:p>
            <a:endParaRPr lang="en-CA"/>
          </a:p>
        </p:txBody>
      </p:sp>
      <p:sp>
        <p:nvSpPr>
          <p:cNvPr id="7" name="Slide Number Placeholder 6"/>
          <p:cNvSpPr>
            <a:spLocks noGrp="1"/>
          </p:cNvSpPr>
          <p:nvPr>
            <p:ph type="sldNum" sz="quarter" idx="12"/>
          </p:nvPr>
        </p:nvSpPr>
        <p:spPr/>
        <p:txBody>
          <a:bodyPr/>
          <a:lstStyle/>
          <a:p>
            <a:fld id="{30782214-78FC-4474-AABB-B700F0F4DBDF}" type="slidenum">
              <a:rPr lang="en-CA" smtClean="0"/>
              <a:t>‹#›</a:t>
            </a:fld>
            <a:endParaRPr lang="en-CA"/>
          </a:p>
        </p:txBody>
      </p:sp>
    </p:spTree>
    <p:extLst>
      <p:ext uri="{BB962C8B-B14F-4D97-AF65-F5344CB8AC3E}">
        <p14:creationId xmlns:p14="http://schemas.microsoft.com/office/powerpoint/2010/main" val="41557065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CA"/>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CA"/>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AFB9275-964A-416C-B2B4-2C20C01FABDE}" type="datetimeFigureOut">
              <a:rPr lang="en-CA" smtClean="0"/>
              <a:t>14/11/2012</a:t>
            </a:fld>
            <a:endParaRPr lang="en-CA"/>
          </a:p>
        </p:txBody>
      </p:sp>
      <p:sp>
        <p:nvSpPr>
          <p:cNvPr id="6" name="Footer Placeholder 5"/>
          <p:cNvSpPr>
            <a:spLocks noGrp="1"/>
          </p:cNvSpPr>
          <p:nvPr>
            <p:ph type="ftr" sz="quarter" idx="11"/>
          </p:nvPr>
        </p:nvSpPr>
        <p:spPr/>
        <p:txBody>
          <a:bodyPr/>
          <a:lstStyle/>
          <a:p>
            <a:endParaRPr lang="en-CA"/>
          </a:p>
        </p:txBody>
      </p:sp>
      <p:sp>
        <p:nvSpPr>
          <p:cNvPr id="7" name="Slide Number Placeholder 6"/>
          <p:cNvSpPr>
            <a:spLocks noGrp="1"/>
          </p:cNvSpPr>
          <p:nvPr>
            <p:ph type="sldNum" sz="quarter" idx="12"/>
          </p:nvPr>
        </p:nvSpPr>
        <p:spPr/>
        <p:txBody>
          <a:bodyPr/>
          <a:lstStyle/>
          <a:p>
            <a:fld id="{30782214-78FC-4474-AABB-B700F0F4DBDF}" type="slidenum">
              <a:rPr lang="en-CA" smtClean="0"/>
              <a:t>‹#›</a:t>
            </a:fld>
            <a:endParaRPr lang="en-CA"/>
          </a:p>
        </p:txBody>
      </p:sp>
    </p:spTree>
    <p:extLst>
      <p:ext uri="{BB962C8B-B14F-4D97-AF65-F5344CB8AC3E}">
        <p14:creationId xmlns:p14="http://schemas.microsoft.com/office/powerpoint/2010/main" val="193623585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CA"/>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AFB9275-964A-416C-B2B4-2C20C01FABDE}" type="datetimeFigureOut">
              <a:rPr lang="en-CA" smtClean="0"/>
              <a:t>14/11/2012</a:t>
            </a:fld>
            <a:endParaRPr lang="en-CA"/>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CA"/>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0782214-78FC-4474-AABB-B700F0F4DBDF}" type="slidenum">
              <a:rPr lang="en-CA" smtClean="0"/>
              <a:t>‹#›</a:t>
            </a:fld>
            <a:endParaRPr lang="en-CA"/>
          </a:p>
        </p:txBody>
      </p:sp>
    </p:spTree>
    <p:extLst>
      <p:ext uri="{BB962C8B-B14F-4D97-AF65-F5344CB8AC3E}">
        <p14:creationId xmlns:p14="http://schemas.microsoft.com/office/powerpoint/2010/main" val="290935450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microsoft.com/office/2007/relationships/hdphoto" Target="../media/hdphoto1.wdp"/></Relationships>
</file>

<file path=ppt/slides/_rels/slide10.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microsoft.com/office/2007/relationships/hdphoto" Target="../media/hdphoto1.wdp"/></Relationships>
</file>

<file path=ppt/slides/_rels/slide1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microsoft.com/office/2007/relationships/hdphoto" Target="../media/hdphoto1.wdp"/></Relationships>
</file>

<file path=ppt/slides/_rels/slide1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microsoft.com/office/2007/relationships/hdphoto" Target="../media/hdphoto1.wdp"/></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1.mp4"/><Relationship Id="rId1" Type="http://schemas.microsoft.com/office/2007/relationships/media" Target="../media/media1.mp4"/><Relationship Id="rId4" Type="http://schemas.openxmlformats.org/officeDocument/2006/relationships/image" Target="../media/image14.png"/></Relationships>
</file>

<file path=ppt/slides/_rels/slide1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microsoft.com/office/2007/relationships/hdphoto" Target="../media/hdphoto1.wdp"/></Relationships>
</file>

<file path=ppt/slides/_rels/slide15.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microsoft.com/office/2007/relationships/hdphoto" Target="../media/hdphoto1.wdp"/></Relationships>
</file>

<file path=ppt/slides/_rels/slide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microsoft.com/office/2007/relationships/hdphoto" Target="../media/hdphoto1.wdp"/></Relationships>
</file>

<file path=ppt/slides/_rels/slide5.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hyperlink" Target="http://www.learnalberta.ca/Redirector/Redirect.aspx?url=http://www.learnalberta.ca/content/sssi06/html/gini_newman3.html" TargetMode="External"/><Relationship Id="rId4" Type="http://schemas.microsoft.com/office/2007/relationships/hdphoto" Target="../media/hdphoto1.wdp"/></Relationships>
</file>

<file path=ppt/slides/_rels/slide6.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hyperlink" Target="http://www.learnalberta.ca/Redirector/Redirect.aspx?url=http://www.learnalberta.ca/content/ssogrc/html/roland_case_question_5.html" TargetMode="External"/><Relationship Id="rId4" Type="http://schemas.microsoft.com/office/2007/relationships/hdphoto" Target="../media/hdphoto1.wdp"/></Relationships>
</file>

<file path=ppt/slides/_rels/slide8.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9.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5.png"/><Relationship Id="rId7" Type="http://schemas.openxmlformats.org/officeDocument/2006/relationships/image" Target="../media/image9.pn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8.png"/><Relationship Id="rId11" Type="http://schemas.openxmlformats.org/officeDocument/2006/relationships/image" Target="../media/image13.png"/><Relationship Id="rId5" Type="http://schemas.openxmlformats.org/officeDocument/2006/relationships/image" Target="../media/image7.png"/><Relationship Id="rId10" Type="http://schemas.openxmlformats.org/officeDocument/2006/relationships/image" Target="../media/image12.png"/><Relationship Id="rId4" Type="http://schemas.openxmlformats.org/officeDocument/2006/relationships/image" Target="../media/image6.png"/><Relationship Id="rId9" Type="http://schemas.openxmlformats.org/officeDocument/2006/relationships/image" Target="../media/image1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BEBA8EAE-BF5A-486C-A8C5-ECC9F3942E4B}">
                <a14:imgProps xmlns:a14="http://schemas.microsoft.com/office/drawing/2010/main">
                  <a14:imgLayer r:embed="rId4">
                    <a14:imgEffect>
                      <a14:saturation sat="66000"/>
                    </a14:imgEffect>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itle 1"/>
          <p:cNvSpPr>
            <a:spLocks noGrp="1"/>
          </p:cNvSpPr>
          <p:nvPr>
            <p:ph type="title"/>
          </p:nvPr>
        </p:nvSpPr>
        <p:spPr/>
        <p:txBody>
          <a:bodyPr/>
          <a:lstStyle/>
          <a:p>
            <a:r>
              <a:rPr lang="en-CA" dirty="0" smtClean="0"/>
              <a:t>Learning Coaches</a:t>
            </a:r>
            <a:endParaRPr lang="en-CA" dirty="0"/>
          </a:p>
        </p:txBody>
      </p:sp>
      <p:sp>
        <p:nvSpPr>
          <p:cNvPr id="3" name="Content Placeholder 2"/>
          <p:cNvSpPr>
            <a:spLocks noGrp="1"/>
          </p:cNvSpPr>
          <p:nvPr>
            <p:ph idx="1"/>
          </p:nvPr>
        </p:nvSpPr>
        <p:spPr/>
        <p:txBody>
          <a:bodyPr/>
          <a:lstStyle/>
          <a:p>
            <a:pPr marL="0" indent="0">
              <a:buNone/>
            </a:pPr>
            <a:r>
              <a:rPr lang="en-CA" dirty="0" smtClean="0"/>
              <a:t>November 9, 2012 </a:t>
            </a:r>
          </a:p>
          <a:p>
            <a:pPr marL="0" indent="0">
              <a:buNone/>
            </a:pPr>
            <a:endParaRPr lang="en-CA" dirty="0"/>
          </a:p>
          <a:p>
            <a:pPr marL="0" indent="0">
              <a:buNone/>
            </a:pPr>
            <a:r>
              <a:rPr lang="en-CA" dirty="0" smtClean="0"/>
              <a:t>Agenda</a:t>
            </a:r>
          </a:p>
          <a:p>
            <a:r>
              <a:rPr lang="en-CA" dirty="0" smtClean="0"/>
              <a:t>Our Experiences</a:t>
            </a:r>
          </a:p>
          <a:p>
            <a:r>
              <a:rPr lang="en-CA" dirty="0" smtClean="0"/>
              <a:t>Digging Into Critical Thinking</a:t>
            </a:r>
            <a:endParaRPr lang="en-CA" dirty="0"/>
          </a:p>
        </p:txBody>
      </p:sp>
    </p:spTree>
    <p:extLst>
      <p:ext uri="{BB962C8B-B14F-4D97-AF65-F5344CB8AC3E}">
        <p14:creationId xmlns:p14="http://schemas.microsoft.com/office/powerpoint/2010/main" val="1531280527"/>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BEBA8EAE-BF5A-486C-A8C5-ECC9F3942E4B}">
                <a14:imgProps xmlns:a14="http://schemas.microsoft.com/office/drawing/2010/main">
                  <a14:imgLayer r:embed="rId4">
                    <a14:imgEffect>
                      <a14:saturation sat="66000"/>
                    </a14:imgEffect>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itle 1"/>
          <p:cNvSpPr>
            <a:spLocks noGrp="1"/>
          </p:cNvSpPr>
          <p:nvPr>
            <p:ph type="title"/>
          </p:nvPr>
        </p:nvSpPr>
        <p:spPr/>
        <p:txBody>
          <a:bodyPr>
            <a:normAutofit fontScale="90000"/>
          </a:bodyPr>
          <a:lstStyle/>
          <a:p>
            <a:r>
              <a:rPr lang="en-CA" dirty="0" smtClean="0"/>
              <a:t/>
            </a:r>
            <a:br>
              <a:rPr lang="en-CA" dirty="0" smtClean="0"/>
            </a:br>
            <a:r>
              <a:rPr lang="en-CA" dirty="0" smtClean="0"/>
              <a:t/>
            </a:r>
            <a:br>
              <a:rPr lang="en-CA" dirty="0" smtClean="0"/>
            </a:br>
            <a:r>
              <a:rPr lang="en-CA" dirty="0"/>
              <a:t/>
            </a:r>
            <a:br>
              <a:rPr lang="en-CA" dirty="0"/>
            </a:br>
            <a:r>
              <a:rPr lang="en-CA" b="1" dirty="0" smtClean="0"/>
              <a:t>Mini-challenges</a:t>
            </a:r>
            <a:r>
              <a:rPr lang="en-CA" dirty="0" smtClean="0"/>
              <a:t/>
            </a:r>
            <a:br>
              <a:rPr lang="en-CA" dirty="0" smtClean="0"/>
            </a:br>
            <a:r>
              <a:rPr lang="en-CA" sz="3100" b="1" dirty="0"/>
              <a:t/>
            </a:r>
            <a:br>
              <a:rPr lang="en-CA" sz="3100" b="1" dirty="0"/>
            </a:br>
            <a:r>
              <a:rPr lang="en-CA" dirty="0" smtClean="0"/>
              <a:t/>
            </a:r>
            <a:br>
              <a:rPr lang="en-CA" dirty="0" smtClean="0"/>
            </a:br>
            <a:endParaRPr lang="en-CA" dirty="0"/>
          </a:p>
        </p:txBody>
      </p:sp>
      <p:sp>
        <p:nvSpPr>
          <p:cNvPr id="3" name="Content Placeholder 2"/>
          <p:cNvSpPr>
            <a:spLocks noGrp="1"/>
          </p:cNvSpPr>
          <p:nvPr>
            <p:ph idx="1"/>
          </p:nvPr>
        </p:nvSpPr>
        <p:spPr>
          <a:xfrm>
            <a:off x="457200" y="1412776"/>
            <a:ext cx="8229600" cy="4713387"/>
          </a:xfrm>
        </p:spPr>
        <p:txBody>
          <a:bodyPr>
            <a:normAutofit/>
          </a:bodyPr>
          <a:lstStyle/>
          <a:p>
            <a:pPr marL="0" indent="0">
              <a:buNone/>
            </a:pPr>
            <a:endParaRPr lang="en-CA" b="1" dirty="0"/>
          </a:p>
          <a:p>
            <a:pPr marL="0" indent="0">
              <a:buNone/>
            </a:pPr>
            <a:r>
              <a:rPr lang="en-CA" dirty="0" smtClean="0"/>
              <a:t>Short critical challenges that can be used over and over again, in many different contexts, to have students learn the content more deeply.</a:t>
            </a:r>
          </a:p>
          <a:p>
            <a:pPr marL="0" indent="0">
              <a:buNone/>
            </a:pPr>
            <a:endParaRPr lang="en-CA" dirty="0"/>
          </a:p>
        </p:txBody>
      </p:sp>
    </p:spTree>
    <p:extLst>
      <p:ext uri="{BB962C8B-B14F-4D97-AF65-F5344CB8AC3E}">
        <p14:creationId xmlns:p14="http://schemas.microsoft.com/office/powerpoint/2010/main" val="3413060636"/>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BEBA8EAE-BF5A-486C-A8C5-ECC9F3942E4B}">
                <a14:imgProps xmlns:a14="http://schemas.microsoft.com/office/drawing/2010/main">
                  <a14:imgLayer r:embed="rId4">
                    <a14:imgEffect>
                      <a14:saturation sat="66000"/>
                    </a14:imgEffect>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itle 1"/>
          <p:cNvSpPr>
            <a:spLocks noGrp="1"/>
          </p:cNvSpPr>
          <p:nvPr>
            <p:ph type="title"/>
          </p:nvPr>
        </p:nvSpPr>
        <p:spPr/>
        <p:txBody>
          <a:bodyPr/>
          <a:lstStyle/>
          <a:p>
            <a:r>
              <a:rPr lang="en-CA" dirty="0" smtClean="0"/>
              <a:t>Modelling the Tools</a:t>
            </a:r>
            <a:endParaRPr lang="en-CA" dirty="0"/>
          </a:p>
        </p:txBody>
      </p:sp>
      <p:sp>
        <p:nvSpPr>
          <p:cNvPr id="3" name="Content Placeholder 2"/>
          <p:cNvSpPr>
            <a:spLocks noGrp="1"/>
          </p:cNvSpPr>
          <p:nvPr>
            <p:ph idx="1"/>
          </p:nvPr>
        </p:nvSpPr>
        <p:spPr/>
        <p:txBody>
          <a:bodyPr/>
          <a:lstStyle/>
          <a:p>
            <a:r>
              <a:rPr lang="en-CA" dirty="0" smtClean="0"/>
              <a:t>Modelling the Tools are lessons where teachers explicitly teach one of the tools from the critical thinking model.</a:t>
            </a:r>
          </a:p>
          <a:p>
            <a:r>
              <a:rPr lang="en-CA" dirty="0" smtClean="0"/>
              <a:t>They are intended to be used across a grade levels and subject areas.</a:t>
            </a:r>
          </a:p>
          <a:p>
            <a:r>
              <a:rPr lang="en-CA" dirty="0" smtClean="0"/>
              <a:t>Use the “Record Your Observations” note taking tool.</a:t>
            </a:r>
          </a:p>
          <a:p>
            <a:endParaRPr lang="en-CA" dirty="0"/>
          </a:p>
        </p:txBody>
      </p:sp>
    </p:spTree>
    <p:extLst>
      <p:ext uri="{BB962C8B-B14F-4D97-AF65-F5344CB8AC3E}">
        <p14:creationId xmlns:p14="http://schemas.microsoft.com/office/powerpoint/2010/main" val="1595028682"/>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BEBA8EAE-BF5A-486C-A8C5-ECC9F3942E4B}">
                <a14:imgProps xmlns:a14="http://schemas.microsoft.com/office/drawing/2010/main">
                  <a14:imgLayer r:embed="rId4">
                    <a14:imgEffect>
                      <a14:saturation sat="66000"/>
                    </a14:imgEffect>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itle 1"/>
          <p:cNvSpPr>
            <a:spLocks noGrp="1"/>
          </p:cNvSpPr>
          <p:nvPr>
            <p:ph type="title"/>
          </p:nvPr>
        </p:nvSpPr>
        <p:spPr/>
        <p:txBody>
          <a:bodyPr/>
          <a:lstStyle/>
          <a:p>
            <a:r>
              <a:rPr lang="en-CA" dirty="0" smtClean="0"/>
              <a:t>Critical Challenge</a:t>
            </a:r>
            <a:endParaRPr lang="en-CA" dirty="0"/>
          </a:p>
        </p:txBody>
      </p:sp>
      <p:sp>
        <p:nvSpPr>
          <p:cNvPr id="5" name="Content Placeholder 4"/>
          <p:cNvSpPr>
            <a:spLocks noGrp="1"/>
          </p:cNvSpPr>
          <p:nvPr>
            <p:ph idx="1"/>
          </p:nvPr>
        </p:nvSpPr>
        <p:spPr>
          <a:xfrm>
            <a:off x="457200" y="1340768"/>
            <a:ext cx="8229600" cy="5400600"/>
          </a:xfrm>
        </p:spPr>
        <p:txBody>
          <a:bodyPr>
            <a:normAutofit/>
          </a:bodyPr>
          <a:lstStyle/>
          <a:p>
            <a:r>
              <a:rPr lang="en-CA" dirty="0"/>
              <a:t>Investigate an </a:t>
            </a:r>
            <a:r>
              <a:rPr lang="en-CA" b="1" dirty="0">
                <a:solidFill>
                  <a:schemeClr val="bg1"/>
                </a:solidFill>
              </a:rPr>
              <a:t>appropriate critical thinking tool </a:t>
            </a:r>
            <a:r>
              <a:rPr lang="en-CA" dirty="0"/>
              <a:t>that deepens your learning of the critical thinking model.</a:t>
            </a:r>
          </a:p>
          <a:p>
            <a:pPr marL="0" indent="0">
              <a:buNone/>
            </a:pPr>
            <a:endParaRPr lang="en-CA" dirty="0" smtClean="0"/>
          </a:p>
          <a:p>
            <a:pPr marL="0" indent="0">
              <a:buNone/>
            </a:pPr>
            <a:r>
              <a:rPr lang="en-CA" dirty="0" smtClean="0"/>
              <a:t>Criteria for an </a:t>
            </a:r>
            <a:r>
              <a:rPr lang="en-CA" b="1" dirty="0">
                <a:solidFill>
                  <a:schemeClr val="bg1"/>
                </a:solidFill>
              </a:rPr>
              <a:t>appropriate</a:t>
            </a:r>
            <a:r>
              <a:rPr lang="en-CA" b="1" dirty="0"/>
              <a:t> </a:t>
            </a:r>
            <a:r>
              <a:rPr lang="en-CA" b="1" dirty="0">
                <a:solidFill>
                  <a:schemeClr val="bg1"/>
                </a:solidFill>
              </a:rPr>
              <a:t>critical </a:t>
            </a:r>
            <a:r>
              <a:rPr lang="en-CA" b="1" dirty="0" smtClean="0">
                <a:solidFill>
                  <a:schemeClr val="bg1"/>
                </a:solidFill>
              </a:rPr>
              <a:t>thinking tool</a:t>
            </a:r>
            <a:r>
              <a:rPr lang="en-CA" dirty="0" smtClean="0"/>
              <a:t>:  </a:t>
            </a:r>
            <a:endParaRPr lang="en-CA" dirty="0"/>
          </a:p>
          <a:p>
            <a:pPr marL="171450" indent="-171450"/>
            <a:r>
              <a:rPr lang="en-CA" dirty="0"/>
              <a:t>Fits within the context of your role as a learning coach.</a:t>
            </a:r>
          </a:p>
          <a:p>
            <a:pPr marL="171450" indent="-171450"/>
            <a:r>
              <a:rPr lang="en-CA" dirty="0"/>
              <a:t>Meets you where you are at in your own understanding of the critical thinking model.</a:t>
            </a:r>
          </a:p>
          <a:p>
            <a:pPr marL="171450" indent="-171450"/>
            <a:endParaRPr lang="en-CA" sz="2400" dirty="0"/>
          </a:p>
          <a:p>
            <a:pPr marL="0" indent="0">
              <a:buNone/>
            </a:pPr>
            <a:endParaRPr lang="en-CA" dirty="0"/>
          </a:p>
        </p:txBody>
      </p:sp>
    </p:spTree>
    <p:extLst>
      <p:ext uri="{BB962C8B-B14F-4D97-AF65-F5344CB8AC3E}">
        <p14:creationId xmlns:p14="http://schemas.microsoft.com/office/powerpoint/2010/main" val="3895708223"/>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smtClean="0"/>
              <a:t>A Pittance of Time</a:t>
            </a:r>
            <a:endParaRPr lang="en-CA" dirty="0"/>
          </a:p>
        </p:txBody>
      </p:sp>
      <p:pic>
        <p:nvPicPr>
          <p:cNvPr id="6" name="Terry Kelly - A Pittance of Time (Official Version).mp4">
            <a:hlinkClick r:id="" action="ppaction://media"/>
          </p:cNvPr>
          <p:cNvPicPr>
            <a:picLocks noGrp="1" noChangeAspect="1"/>
          </p:cNvPicPr>
          <p:nvPr>
            <p:ph idx="1"/>
            <a:videoFile r:link="rId2"/>
            <p:extLst>
              <p:ext uri="{DAA4B4D4-6D71-4841-9C94-3DE7FCFB9230}">
                <p14:media xmlns:p14="http://schemas.microsoft.com/office/powerpoint/2010/main" r:embed="rId1"/>
              </p:ext>
            </p:extLst>
          </p:nvPr>
        </p:nvPicPr>
        <p:blipFill>
          <a:blip r:embed="rId4"/>
          <a:stretch>
            <a:fillRect/>
          </a:stretch>
        </p:blipFill>
        <p:spPr>
          <a:xfrm>
            <a:off x="1555750" y="1600200"/>
            <a:ext cx="6034088" cy="4525963"/>
          </a:xfrm>
        </p:spPr>
      </p:pic>
    </p:spTree>
    <p:extLst>
      <p:ext uri="{BB962C8B-B14F-4D97-AF65-F5344CB8AC3E}">
        <p14:creationId xmlns:p14="http://schemas.microsoft.com/office/powerpoint/2010/main" val="169914186"/>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6"/>
                                        </p:tgtEl>
                                      </p:cBhvr>
                                    </p:cmd>
                                  </p:childTnLst>
                                </p:cTn>
                              </p:par>
                            </p:childTnLst>
                          </p:cTn>
                        </p:par>
                      </p:childTnLst>
                    </p:cTn>
                  </p:par>
                </p:childTnLst>
              </p:cTn>
              <p:nextCondLst>
                <p:cond evt="onClick" delay="0">
                  <p:tgtEl>
                    <p:spTgt spid="6"/>
                  </p:tgtEl>
                </p:cond>
              </p:nextCondLst>
            </p:seq>
            <p:video>
              <p:cMediaNode vol="80000">
                <p:cTn id="7" fill="hold" display="0">
                  <p:stCondLst>
                    <p:cond delay="indefinite"/>
                  </p:stCondLst>
                </p:cTn>
                <p:tgtEl>
                  <p:spTgt spid="6"/>
                </p:tgtEl>
              </p:cMediaNode>
            </p:video>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BEBA8EAE-BF5A-486C-A8C5-ECC9F3942E4B}">
                <a14:imgProps xmlns:a14="http://schemas.microsoft.com/office/drawing/2010/main">
                  <a14:imgLayer r:embed="rId4">
                    <a14:imgEffect>
                      <a14:saturation sat="66000"/>
                    </a14:imgEffect>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itle 1"/>
          <p:cNvSpPr>
            <a:spLocks noGrp="1"/>
          </p:cNvSpPr>
          <p:nvPr>
            <p:ph type="title"/>
          </p:nvPr>
        </p:nvSpPr>
        <p:spPr/>
        <p:txBody>
          <a:bodyPr>
            <a:normAutofit fontScale="90000"/>
          </a:bodyPr>
          <a:lstStyle/>
          <a:p>
            <a:r>
              <a:rPr lang="en-CA" dirty="0" smtClean="0"/>
              <a:t>Resources for you to “purchase” </a:t>
            </a:r>
            <a:r>
              <a:rPr lang="en-CA" dirty="0"/>
              <a:t>on TC</a:t>
            </a:r>
            <a:r>
              <a:rPr lang="en-CA" baseline="30000" dirty="0"/>
              <a:t>2</a:t>
            </a:r>
            <a:r>
              <a:rPr lang="en-CA" dirty="0" smtClean="0"/>
              <a:t> Website</a:t>
            </a:r>
            <a:endParaRPr lang="en-CA" dirty="0"/>
          </a:p>
        </p:txBody>
      </p:sp>
      <p:sp>
        <p:nvSpPr>
          <p:cNvPr id="3" name="Content Placeholder 2"/>
          <p:cNvSpPr>
            <a:spLocks noGrp="1"/>
          </p:cNvSpPr>
          <p:nvPr>
            <p:ph idx="1"/>
          </p:nvPr>
        </p:nvSpPr>
        <p:spPr/>
        <p:txBody>
          <a:bodyPr>
            <a:normAutofit/>
          </a:bodyPr>
          <a:lstStyle/>
          <a:p>
            <a:r>
              <a:rPr lang="en-CA" sz="3600" dirty="0" smtClean="0"/>
              <a:t>Tools for Thought</a:t>
            </a:r>
          </a:p>
          <a:p>
            <a:r>
              <a:rPr lang="en-CA" sz="3600" dirty="0" smtClean="0"/>
              <a:t>Source Docs</a:t>
            </a:r>
          </a:p>
          <a:p>
            <a:r>
              <a:rPr lang="en-CA" sz="3600" dirty="0" smtClean="0"/>
              <a:t>Critical Challenges</a:t>
            </a:r>
            <a:endParaRPr lang="en-CA" sz="3600" dirty="0"/>
          </a:p>
        </p:txBody>
      </p:sp>
    </p:spTree>
    <p:extLst>
      <p:ext uri="{BB962C8B-B14F-4D97-AF65-F5344CB8AC3E}">
        <p14:creationId xmlns:p14="http://schemas.microsoft.com/office/powerpoint/2010/main" val="1738151218"/>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BEBA8EAE-BF5A-486C-A8C5-ECC9F3942E4B}">
                <a14:imgProps xmlns:a14="http://schemas.microsoft.com/office/drawing/2010/main">
                  <a14:imgLayer r:embed="rId4">
                    <a14:imgEffect>
                      <a14:saturation sat="66000"/>
                    </a14:imgEffect>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itle 1"/>
          <p:cNvSpPr>
            <a:spLocks noGrp="1"/>
          </p:cNvSpPr>
          <p:nvPr>
            <p:ph type="title"/>
          </p:nvPr>
        </p:nvSpPr>
        <p:spPr/>
        <p:txBody>
          <a:bodyPr/>
          <a:lstStyle/>
          <a:p>
            <a:r>
              <a:rPr lang="en-CA" dirty="0" smtClean="0"/>
              <a:t>Additional Support on </a:t>
            </a:r>
            <a:r>
              <a:rPr lang="en-CA" dirty="0" err="1" smtClean="0"/>
              <a:t>insidePSD</a:t>
            </a:r>
            <a:endParaRPr lang="en-CA" dirty="0"/>
          </a:p>
        </p:txBody>
      </p:sp>
      <p:sp>
        <p:nvSpPr>
          <p:cNvPr id="3" name="Content Placeholder 2"/>
          <p:cNvSpPr>
            <a:spLocks noGrp="1"/>
          </p:cNvSpPr>
          <p:nvPr>
            <p:ph idx="1"/>
          </p:nvPr>
        </p:nvSpPr>
        <p:spPr/>
        <p:txBody>
          <a:bodyPr>
            <a:normAutofit/>
          </a:bodyPr>
          <a:lstStyle/>
          <a:p>
            <a:pPr marL="0" indent="0">
              <a:buNone/>
            </a:pPr>
            <a:r>
              <a:rPr lang="en-CA" sz="3600" dirty="0"/>
              <a:t>→ </a:t>
            </a:r>
            <a:r>
              <a:rPr lang="en-CA" sz="3600" dirty="0" smtClean="0"/>
              <a:t>Teachers’ Landing Page</a:t>
            </a:r>
          </a:p>
          <a:p>
            <a:pPr marL="0" indent="0">
              <a:buNone/>
            </a:pPr>
            <a:r>
              <a:rPr lang="en-CA" sz="3600" dirty="0" smtClean="0"/>
              <a:t>→ Critical Thinking section</a:t>
            </a:r>
          </a:p>
          <a:p>
            <a:pPr marL="0" indent="0" algn="ctr">
              <a:buNone/>
            </a:pPr>
            <a:r>
              <a:rPr lang="en-CA" sz="4400" dirty="0" smtClean="0"/>
              <a:t>Other Resources</a:t>
            </a:r>
          </a:p>
          <a:p>
            <a:pPr marL="0" indent="0">
              <a:buNone/>
            </a:pPr>
            <a:r>
              <a:rPr lang="en-CA" sz="3600" dirty="0" smtClean="0"/>
              <a:t>→ </a:t>
            </a:r>
            <a:r>
              <a:rPr lang="en-CA" sz="3600" b="1" dirty="0"/>
              <a:t>TC</a:t>
            </a:r>
            <a:r>
              <a:rPr lang="en-CA" sz="3600" b="1" baseline="30000" dirty="0"/>
              <a:t>2</a:t>
            </a:r>
            <a:r>
              <a:rPr lang="en-CA" sz="3600" dirty="0" smtClean="0"/>
              <a:t> Site</a:t>
            </a:r>
          </a:p>
          <a:p>
            <a:pPr marL="0" indent="0">
              <a:buNone/>
            </a:pPr>
            <a:r>
              <a:rPr lang="en-CA" sz="3600" dirty="0" smtClean="0"/>
              <a:t>→ </a:t>
            </a:r>
            <a:r>
              <a:rPr lang="en-CA" sz="3600" dirty="0" err="1" smtClean="0"/>
              <a:t>LearnAlberta</a:t>
            </a:r>
            <a:endParaRPr lang="en-CA" sz="3600" dirty="0" smtClean="0"/>
          </a:p>
          <a:p>
            <a:pPr marL="0" indent="0">
              <a:buNone/>
            </a:pPr>
            <a:r>
              <a:rPr lang="en-CA" sz="3600" dirty="0" smtClean="0"/>
              <a:t>→ Hard copy resources</a:t>
            </a:r>
          </a:p>
          <a:p>
            <a:pPr marL="0" indent="0">
              <a:buNone/>
            </a:pPr>
            <a:endParaRPr lang="en-CA" sz="3600" dirty="0" smtClean="0"/>
          </a:p>
          <a:p>
            <a:pPr marL="0" indent="0">
              <a:buNone/>
            </a:pPr>
            <a:endParaRPr lang="en-CA" sz="3600" dirty="0" smtClean="0"/>
          </a:p>
          <a:p>
            <a:pPr marL="0" indent="0">
              <a:buNone/>
            </a:pPr>
            <a:endParaRPr lang="en-CA" sz="3600" dirty="0" smtClean="0"/>
          </a:p>
          <a:p>
            <a:pPr marL="0" indent="0">
              <a:buNone/>
            </a:pPr>
            <a:endParaRPr lang="en-CA" sz="3600" dirty="0"/>
          </a:p>
        </p:txBody>
      </p:sp>
    </p:spTree>
    <p:extLst>
      <p:ext uri="{BB962C8B-B14F-4D97-AF65-F5344CB8AC3E}">
        <p14:creationId xmlns:p14="http://schemas.microsoft.com/office/powerpoint/2010/main" val="116904004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BEBA8EAE-BF5A-486C-A8C5-ECC9F3942E4B}">
                <a14:imgProps xmlns:a14="http://schemas.microsoft.com/office/drawing/2010/main">
                  <a14:imgLayer r:embed="rId3">
                    <a14:imgEffect>
                      <a14:saturation sat="66000"/>
                    </a14:imgEffect>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itle 1"/>
          <p:cNvSpPr>
            <a:spLocks noGrp="1"/>
          </p:cNvSpPr>
          <p:nvPr>
            <p:ph type="title"/>
          </p:nvPr>
        </p:nvSpPr>
        <p:spPr/>
        <p:txBody>
          <a:bodyPr/>
          <a:lstStyle/>
          <a:p>
            <a:r>
              <a:rPr lang="en-CA" dirty="0" smtClean="0"/>
              <a:t>Our Experiences</a:t>
            </a:r>
            <a:endParaRPr lang="en-CA" dirty="0"/>
          </a:p>
        </p:txBody>
      </p:sp>
      <p:sp>
        <p:nvSpPr>
          <p:cNvPr id="3" name="Content Placeholder 2"/>
          <p:cNvSpPr>
            <a:spLocks noGrp="1"/>
          </p:cNvSpPr>
          <p:nvPr>
            <p:ph idx="1"/>
          </p:nvPr>
        </p:nvSpPr>
        <p:spPr/>
        <p:txBody>
          <a:bodyPr>
            <a:normAutofit fontScale="85000" lnSpcReduction="20000"/>
          </a:bodyPr>
          <a:lstStyle/>
          <a:p>
            <a:pPr marL="0" indent="0">
              <a:buNone/>
            </a:pPr>
            <a:r>
              <a:rPr lang="en-CA" b="1" dirty="0"/>
              <a:t>Criteria</a:t>
            </a:r>
            <a:r>
              <a:rPr lang="en-CA" b="1" i="1" dirty="0"/>
              <a:t> </a:t>
            </a:r>
            <a:r>
              <a:rPr lang="en-CA" b="1" dirty="0"/>
              <a:t>for a</a:t>
            </a:r>
            <a:r>
              <a:rPr lang="en-CA" b="1" i="1" dirty="0"/>
              <a:t> meaningful experience</a:t>
            </a:r>
            <a:r>
              <a:rPr lang="en-CA" b="1" dirty="0"/>
              <a:t>. </a:t>
            </a:r>
          </a:p>
          <a:p>
            <a:pPr marL="0" indent="0">
              <a:buNone/>
            </a:pPr>
            <a:r>
              <a:rPr lang="en-US" dirty="0"/>
              <a:t>The experience:</a:t>
            </a:r>
            <a:endParaRPr lang="en-CA" dirty="0"/>
          </a:p>
          <a:p>
            <a:r>
              <a:rPr lang="en-US" dirty="0"/>
              <a:t> Is beneficial to others (others might learn an effective strategy, or a “what not to do”)</a:t>
            </a:r>
            <a:endParaRPr lang="en-CA" dirty="0"/>
          </a:p>
          <a:p>
            <a:r>
              <a:rPr lang="en-US" dirty="0"/>
              <a:t>Helps explore your understanding of the role of a learning coach</a:t>
            </a:r>
          </a:p>
          <a:p>
            <a:endParaRPr lang="en-US" dirty="0"/>
          </a:p>
          <a:p>
            <a:pPr marL="0" indent="0">
              <a:buNone/>
            </a:pPr>
            <a:r>
              <a:rPr lang="en-US" dirty="0"/>
              <a:t>Tell which of the “commitment to inclusion” statements are championed through this experience, and articulate the alignment between the experience and the commitment statement.</a:t>
            </a:r>
            <a:endParaRPr lang="en-CA" dirty="0"/>
          </a:p>
          <a:p>
            <a:endParaRPr lang="en-CA" dirty="0"/>
          </a:p>
        </p:txBody>
      </p:sp>
    </p:spTree>
    <p:extLst>
      <p:ext uri="{BB962C8B-B14F-4D97-AF65-F5344CB8AC3E}">
        <p14:creationId xmlns:p14="http://schemas.microsoft.com/office/powerpoint/2010/main" val="278289908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CA" dirty="0" smtClean="0"/>
              <a:t>PSD’s Commitments to Inclusion</a:t>
            </a:r>
            <a:endParaRPr lang="en-CA" dirty="0"/>
          </a:p>
        </p:txBody>
      </p:sp>
      <p:sp>
        <p:nvSpPr>
          <p:cNvPr id="7" name="Content Placeholder 2"/>
          <p:cNvSpPr>
            <a:spLocks noGrp="1"/>
          </p:cNvSpPr>
          <p:nvPr>
            <p:ph idx="1"/>
          </p:nvPr>
        </p:nvSpPr>
        <p:spPr>
          <a:prstGeom prst="rect">
            <a:avLst/>
          </a:prstGeom>
        </p:spPr>
        <p:txBody>
          <a:bodyPr>
            <a:normAutofit/>
          </a:bodyPr>
          <a:lstStyle/>
          <a:p>
            <a:pPr lvl="0">
              <a:buFont typeface="Arial" charset="0"/>
              <a:buChar char="•"/>
            </a:pPr>
            <a:r>
              <a:rPr lang="en-US" sz="2800" dirty="0"/>
              <a:t>The idea of fixing students to </a:t>
            </a:r>
            <a:r>
              <a:rPr lang="en-US" sz="2800" b="1" dirty="0" smtClean="0"/>
              <a:t>improving </a:t>
            </a:r>
            <a:r>
              <a:rPr lang="en-US" sz="2800" b="1" dirty="0"/>
              <a:t>environments</a:t>
            </a:r>
          </a:p>
          <a:p>
            <a:pPr lvl="0">
              <a:buFont typeface="Arial" charset="0"/>
              <a:buChar char="•"/>
            </a:pPr>
            <a:r>
              <a:rPr lang="en-US" sz="2800" dirty="0"/>
              <a:t>Dependence on staff (teachers and EA’s) to </a:t>
            </a:r>
            <a:r>
              <a:rPr lang="en-US" sz="2800" b="1" dirty="0"/>
              <a:t>a focus on independence</a:t>
            </a:r>
          </a:p>
          <a:p>
            <a:pPr lvl="0">
              <a:buFont typeface="Arial" charset="0"/>
              <a:buChar char="•"/>
            </a:pPr>
            <a:r>
              <a:rPr lang="en-US" sz="2800" dirty="0"/>
              <a:t>“Special Ed” to </a:t>
            </a:r>
            <a:r>
              <a:rPr lang="en-US" sz="2800" b="1" dirty="0"/>
              <a:t>ALL students being special</a:t>
            </a:r>
          </a:p>
          <a:p>
            <a:pPr lvl="0">
              <a:buFont typeface="Arial" charset="0"/>
              <a:buChar char="•"/>
            </a:pPr>
            <a:r>
              <a:rPr lang="en-US" sz="2800" dirty="0"/>
              <a:t> A deficit model of thinking to a </a:t>
            </a:r>
            <a:r>
              <a:rPr lang="en-US" sz="2800" b="1" dirty="0"/>
              <a:t>strength based model of thinking</a:t>
            </a:r>
          </a:p>
          <a:p>
            <a:pPr lvl="0">
              <a:buFont typeface="Arial" charset="0"/>
              <a:buChar char="•"/>
            </a:pPr>
            <a:r>
              <a:rPr lang="en-US" sz="2800" dirty="0"/>
              <a:t>Having high expectations for some to </a:t>
            </a:r>
            <a:r>
              <a:rPr lang="en-US" sz="2800" b="1" dirty="0"/>
              <a:t>having high expectations for ALL</a:t>
            </a:r>
          </a:p>
          <a:p>
            <a:endParaRPr lang="en-US" dirty="0"/>
          </a:p>
        </p:txBody>
      </p:sp>
    </p:spTree>
    <p:extLst>
      <p:ext uri="{BB962C8B-B14F-4D97-AF65-F5344CB8AC3E}">
        <p14:creationId xmlns:p14="http://schemas.microsoft.com/office/powerpoint/2010/main" val="108170245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BEBA8EAE-BF5A-486C-A8C5-ECC9F3942E4B}">
                <a14:imgProps xmlns:a14="http://schemas.microsoft.com/office/drawing/2010/main">
                  <a14:imgLayer r:embed="rId4">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itle 1"/>
          <p:cNvSpPr>
            <a:spLocks noGrp="1"/>
          </p:cNvSpPr>
          <p:nvPr>
            <p:ph type="ctrTitle"/>
          </p:nvPr>
        </p:nvSpPr>
        <p:spPr>
          <a:xfrm>
            <a:off x="323528" y="548680"/>
            <a:ext cx="8496944" cy="2880321"/>
          </a:xfrm>
        </p:spPr>
        <p:txBody>
          <a:bodyPr>
            <a:normAutofit fontScale="90000"/>
          </a:bodyPr>
          <a:lstStyle/>
          <a:p>
            <a:r>
              <a:rPr lang="en-CA" dirty="0" smtClean="0"/>
              <a:t>The Critical </a:t>
            </a:r>
            <a:r>
              <a:rPr lang="en-CA" dirty="0"/>
              <a:t>Thinking Consortium </a:t>
            </a:r>
            <a:r>
              <a:rPr lang="en-CA" dirty="0" smtClean="0"/>
              <a:t>= TC</a:t>
            </a:r>
            <a:r>
              <a:rPr lang="en-CA" baseline="30000" dirty="0" smtClean="0"/>
              <a:t>2</a:t>
            </a:r>
            <a:r>
              <a:rPr lang="en-CA" dirty="0" smtClean="0"/>
              <a:t>  </a:t>
            </a:r>
            <a:r>
              <a:rPr lang="en-CA" sz="4800" b="1" dirty="0" smtClean="0"/>
              <a:t/>
            </a:r>
            <a:br>
              <a:rPr lang="en-CA" sz="4800" b="1" dirty="0" smtClean="0"/>
            </a:br>
            <a:r>
              <a:rPr lang="en-CA" sz="4800" b="1" dirty="0" smtClean="0"/>
              <a:t/>
            </a:r>
            <a:br>
              <a:rPr lang="en-CA" sz="4800" b="1" dirty="0" smtClean="0"/>
            </a:br>
            <a:r>
              <a:rPr lang="en-CA" sz="4800" b="1" dirty="0" err="1" smtClean="0"/>
              <a:t>TC</a:t>
            </a:r>
            <a:r>
              <a:rPr lang="en-CA" sz="4800" b="1" baseline="30000" dirty="0" err="1" smtClean="0"/>
              <a:t>2</a:t>
            </a:r>
            <a:r>
              <a:rPr lang="en-CA" sz="4800" dirty="0" smtClean="0"/>
              <a:t> </a:t>
            </a:r>
            <a:r>
              <a:rPr lang="en-CA" sz="4900" b="1" dirty="0" smtClean="0"/>
              <a:t>CRITICAL THINKING Model </a:t>
            </a:r>
            <a:r>
              <a:rPr lang="en-CA" dirty="0" smtClean="0"/>
              <a:t/>
            </a:r>
            <a:br>
              <a:rPr lang="en-CA" dirty="0" smtClean="0"/>
            </a:br>
            <a:r>
              <a:rPr lang="en-CA" sz="4000" dirty="0" smtClean="0"/>
              <a:t>What is it, and how do we support teachers to embed it into teaching and learning?</a:t>
            </a:r>
            <a:endParaRPr lang="en-CA" sz="4000" dirty="0"/>
          </a:p>
        </p:txBody>
      </p:sp>
      <p:sp>
        <p:nvSpPr>
          <p:cNvPr id="3" name="Subtitle 2"/>
          <p:cNvSpPr>
            <a:spLocks noGrp="1"/>
          </p:cNvSpPr>
          <p:nvPr>
            <p:ph type="subTitle" idx="1"/>
          </p:nvPr>
        </p:nvSpPr>
        <p:spPr>
          <a:xfrm>
            <a:off x="611560" y="3789040"/>
            <a:ext cx="7992888" cy="2832720"/>
          </a:xfrm>
        </p:spPr>
        <p:txBody>
          <a:bodyPr/>
          <a:lstStyle/>
          <a:p>
            <a:endParaRPr lang="en-CA" b="1" dirty="0" smtClean="0">
              <a:solidFill>
                <a:schemeClr val="tx1"/>
              </a:solidFill>
            </a:endParaRPr>
          </a:p>
          <a:p>
            <a:r>
              <a:rPr lang="en-CA" b="1" dirty="0" smtClean="0">
                <a:solidFill>
                  <a:schemeClr val="tx1"/>
                </a:solidFill>
              </a:rPr>
              <a:t>Critical Challenge:</a:t>
            </a:r>
            <a:endParaRPr lang="en-CA" sz="800" b="1" dirty="0" smtClean="0">
              <a:solidFill>
                <a:schemeClr val="tx1"/>
              </a:solidFill>
            </a:endParaRPr>
          </a:p>
          <a:p>
            <a:r>
              <a:rPr lang="en-CA" dirty="0" smtClean="0">
                <a:solidFill>
                  <a:schemeClr val="tx1"/>
                </a:solidFill>
              </a:rPr>
              <a:t>Investigate an appropriate critical thinking tool that deepens your learning of the critical thinking model.</a:t>
            </a:r>
            <a:endParaRPr lang="en-CA" dirty="0">
              <a:solidFill>
                <a:schemeClr val="tx1"/>
              </a:solidFill>
            </a:endParaRPr>
          </a:p>
        </p:txBody>
      </p:sp>
    </p:spTree>
    <p:extLst>
      <p:ext uri="{BB962C8B-B14F-4D97-AF65-F5344CB8AC3E}">
        <p14:creationId xmlns:p14="http://schemas.microsoft.com/office/powerpoint/2010/main" val="421971466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extLst>
              <a:ext uri="{BEBA8EAE-BF5A-486C-A8C5-ECC9F3942E4B}">
                <a14:imgProps xmlns:a14="http://schemas.microsoft.com/office/drawing/2010/main">
                  <a14:imgLayer r:embed="rId4">
                    <a14:imgEffect>
                      <a14:saturation sat="66000"/>
                    </a14:imgEffect>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itle 1"/>
          <p:cNvSpPr>
            <a:spLocks noGrp="1"/>
          </p:cNvSpPr>
          <p:nvPr>
            <p:ph type="title"/>
          </p:nvPr>
        </p:nvSpPr>
        <p:spPr/>
        <p:txBody>
          <a:bodyPr>
            <a:normAutofit fontScale="90000"/>
          </a:bodyPr>
          <a:lstStyle/>
          <a:p>
            <a:r>
              <a:rPr lang="en-CA" dirty="0" smtClean="0"/>
              <a:t>Critical Challenge:</a:t>
            </a:r>
            <a:br>
              <a:rPr lang="en-CA" dirty="0" smtClean="0"/>
            </a:br>
            <a:r>
              <a:rPr lang="en-CA" dirty="0" smtClean="0"/>
              <a:t>Create a </a:t>
            </a:r>
            <a:r>
              <a:rPr lang="en-CA" b="1" i="1" dirty="0" smtClean="0">
                <a:solidFill>
                  <a:schemeClr val="bg1"/>
                </a:solidFill>
              </a:rPr>
              <a:t>powerful</a:t>
            </a:r>
            <a:r>
              <a:rPr lang="en-CA" b="1" dirty="0" smtClean="0">
                <a:solidFill>
                  <a:schemeClr val="bg1"/>
                </a:solidFill>
              </a:rPr>
              <a:t> title </a:t>
            </a:r>
            <a:r>
              <a:rPr lang="en-CA" dirty="0" smtClean="0"/>
              <a:t>for this video.</a:t>
            </a:r>
            <a:endParaRPr lang="en-CA" dirty="0"/>
          </a:p>
        </p:txBody>
      </p:sp>
      <p:sp>
        <p:nvSpPr>
          <p:cNvPr id="3" name="Content Placeholder 2"/>
          <p:cNvSpPr>
            <a:spLocks noGrp="1"/>
          </p:cNvSpPr>
          <p:nvPr>
            <p:ph idx="1"/>
          </p:nvPr>
        </p:nvSpPr>
        <p:spPr/>
        <p:txBody>
          <a:bodyPr/>
          <a:lstStyle/>
          <a:p>
            <a:pPr marL="0" lvl="1" indent="0">
              <a:buNone/>
            </a:pPr>
            <a:r>
              <a:rPr lang="en-US" u="sng" dirty="0">
                <a:hlinkClick r:id="rId5"/>
              </a:rPr>
              <a:t>Garfield </a:t>
            </a:r>
            <a:r>
              <a:rPr lang="en-US" u="sng" dirty="0" err="1">
                <a:hlinkClick r:id="rId5"/>
              </a:rPr>
              <a:t>Gini</a:t>
            </a:r>
            <a:r>
              <a:rPr lang="en-US" u="sng" dirty="0">
                <a:hlinkClick r:id="rId5"/>
              </a:rPr>
              <a:t>-Newman: Embedding Critical Thinking into the New Social Studies Program of Studies (Part 3</a:t>
            </a:r>
            <a:r>
              <a:rPr lang="en-US" u="sng" dirty="0" smtClean="0">
                <a:hlinkClick r:id="rId5"/>
              </a:rPr>
              <a:t>)</a:t>
            </a:r>
            <a:endParaRPr lang="en-US" u="sng" dirty="0" smtClean="0"/>
          </a:p>
          <a:p>
            <a:pPr marL="342900" lvl="1" indent="-342900">
              <a:buFont typeface="Arial" pitchFamily="34" charset="0"/>
              <a:buChar char="•"/>
            </a:pPr>
            <a:endParaRPr lang="en-US" sz="2400" u="sng" dirty="0"/>
          </a:p>
          <a:p>
            <a:pPr marL="0" lvl="1" indent="0">
              <a:buNone/>
            </a:pPr>
            <a:r>
              <a:rPr lang="en-US" sz="3200" dirty="0" smtClean="0"/>
              <a:t>Criteria for a </a:t>
            </a:r>
            <a:r>
              <a:rPr lang="en-US" sz="3200" i="1" dirty="0" smtClean="0">
                <a:solidFill>
                  <a:schemeClr val="bg1"/>
                </a:solidFill>
              </a:rPr>
              <a:t>powerful</a:t>
            </a:r>
            <a:r>
              <a:rPr lang="en-US" sz="3200" dirty="0" smtClean="0">
                <a:solidFill>
                  <a:schemeClr val="bg1"/>
                </a:solidFill>
              </a:rPr>
              <a:t> title</a:t>
            </a:r>
            <a:r>
              <a:rPr lang="en-US" sz="3200" dirty="0" smtClean="0"/>
              <a:t>:</a:t>
            </a:r>
          </a:p>
          <a:p>
            <a:pPr marL="742950" lvl="2" indent="-342900"/>
            <a:r>
              <a:rPr lang="en-CA" sz="3200" dirty="0" smtClean="0"/>
              <a:t>Informative</a:t>
            </a:r>
          </a:p>
          <a:p>
            <a:pPr marL="742950" lvl="2" indent="-342900"/>
            <a:r>
              <a:rPr lang="en-CA" sz="3200" dirty="0" smtClean="0"/>
              <a:t>Catchy / intriguing</a:t>
            </a:r>
          </a:p>
          <a:p>
            <a:pPr marL="742950" lvl="2" indent="-342900"/>
            <a:r>
              <a:rPr lang="en-CA" sz="3200" dirty="0" smtClean="0"/>
              <a:t>Concise</a:t>
            </a:r>
            <a:endParaRPr lang="en-CA" sz="3200" dirty="0"/>
          </a:p>
          <a:p>
            <a:endParaRPr lang="en-CA" dirty="0"/>
          </a:p>
        </p:txBody>
      </p:sp>
    </p:spTree>
    <p:extLst>
      <p:ext uri="{BB962C8B-B14F-4D97-AF65-F5344CB8AC3E}">
        <p14:creationId xmlns:p14="http://schemas.microsoft.com/office/powerpoint/2010/main" val="104646514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CA" dirty="0" smtClean="0"/>
              <a:t>Scaffolding the Learning</a:t>
            </a:r>
            <a:endParaRPr lang="en-CA" dirty="0"/>
          </a:p>
        </p:txBody>
      </p:sp>
      <p:sp>
        <p:nvSpPr>
          <p:cNvPr id="3" name="Content Placeholder 2"/>
          <p:cNvSpPr>
            <a:spLocks noGrp="1"/>
          </p:cNvSpPr>
          <p:nvPr>
            <p:ph idx="1"/>
          </p:nvPr>
        </p:nvSpPr>
        <p:spPr>
          <a:xfrm>
            <a:off x="457200" y="1340768"/>
            <a:ext cx="8229600" cy="5256584"/>
          </a:xfrm>
        </p:spPr>
        <p:txBody>
          <a:bodyPr>
            <a:normAutofit fontScale="77500" lnSpcReduction="20000"/>
          </a:bodyPr>
          <a:lstStyle/>
          <a:p>
            <a:r>
              <a:rPr lang="en-CA" dirty="0" smtClean="0"/>
              <a:t>Begin by providing exemplars: examples of powerful and not so powerful titles (along with their content)</a:t>
            </a:r>
          </a:p>
          <a:p>
            <a:pPr lvl="1">
              <a:buFont typeface="Wingdings" pitchFamily="2" charset="2"/>
              <a:buChar char="ü"/>
            </a:pPr>
            <a:r>
              <a:rPr lang="en-CA" dirty="0"/>
              <a:t>D</a:t>
            </a:r>
            <a:r>
              <a:rPr lang="en-CA" dirty="0" smtClean="0"/>
              <a:t>iscuss what makes this one powerful and the other one not powerful.</a:t>
            </a:r>
          </a:p>
          <a:p>
            <a:r>
              <a:rPr lang="en-CA" dirty="0" smtClean="0"/>
              <a:t>Co-create the criteria</a:t>
            </a:r>
          </a:p>
          <a:p>
            <a:pPr lvl="1">
              <a:buFont typeface="Wingdings" pitchFamily="2" charset="2"/>
              <a:buChar char="ü"/>
            </a:pPr>
            <a:r>
              <a:rPr lang="en-CA" dirty="0" smtClean="0"/>
              <a:t>From the discussion, elicit the criteria. </a:t>
            </a:r>
          </a:p>
          <a:p>
            <a:r>
              <a:rPr lang="en-CA" dirty="0" smtClean="0"/>
              <a:t>Provide 3 or 4 choices of titles </a:t>
            </a:r>
          </a:p>
          <a:p>
            <a:pPr lvl="1">
              <a:buFont typeface="Wingdings" pitchFamily="2" charset="2"/>
              <a:buChar char="ü"/>
            </a:pPr>
            <a:r>
              <a:rPr lang="en-CA" dirty="0"/>
              <a:t>S</a:t>
            </a:r>
            <a:r>
              <a:rPr lang="en-CA" dirty="0" smtClean="0"/>
              <a:t>tudents select the one they think is the most powerful. They justify their answer in light of the criteria, support with evidence.</a:t>
            </a:r>
          </a:p>
          <a:p>
            <a:pPr lvl="0"/>
            <a:r>
              <a:rPr lang="en-CA" dirty="0" smtClean="0">
                <a:solidFill>
                  <a:prstClr val="black"/>
                </a:solidFill>
              </a:rPr>
              <a:t>When students are ready, progress to creating their own title </a:t>
            </a:r>
            <a:endParaRPr lang="en-CA" dirty="0">
              <a:solidFill>
                <a:prstClr val="black"/>
              </a:solidFill>
            </a:endParaRPr>
          </a:p>
          <a:p>
            <a:pPr lvl="1">
              <a:buFont typeface="Wingdings" pitchFamily="2" charset="2"/>
              <a:buChar char="ü"/>
            </a:pPr>
            <a:r>
              <a:rPr lang="en-CA" dirty="0" smtClean="0"/>
              <a:t>Some students may be ready before others.</a:t>
            </a:r>
          </a:p>
          <a:p>
            <a:r>
              <a:rPr lang="en-CA" dirty="0" smtClean="0"/>
              <a:t>Embed self- assessment and peer coaching opportunities</a:t>
            </a:r>
          </a:p>
          <a:p>
            <a:pPr lvl="1">
              <a:buFont typeface="Wingdings" pitchFamily="2" charset="2"/>
              <a:buChar char="ü"/>
            </a:pPr>
            <a:r>
              <a:rPr lang="en-CA" dirty="0" smtClean="0"/>
              <a:t>Use a Thinking Strategy (see </a:t>
            </a:r>
            <a:r>
              <a:rPr lang="en-CA" i="1" dirty="0" smtClean="0"/>
              <a:t>Powerful Title </a:t>
            </a:r>
            <a:r>
              <a:rPr lang="en-CA" dirty="0" smtClean="0"/>
              <a:t>handout).</a:t>
            </a:r>
          </a:p>
          <a:p>
            <a:endParaRPr lang="en-CA" dirty="0"/>
          </a:p>
        </p:txBody>
      </p:sp>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582" y="0"/>
            <a:ext cx="1691680" cy="1268760"/>
          </a:xfrm>
          <a:prstGeom prst="rect">
            <a:avLst/>
          </a:prstGeom>
        </p:spPr>
      </p:pic>
    </p:spTree>
    <p:extLst>
      <p:ext uri="{BB962C8B-B14F-4D97-AF65-F5344CB8AC3E}">
        <p14:creationId xmlns:p14="http://schemas.microsoft.com/office/powerpoint/2010/main" val="128119619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BEBA8EAE-BF5A-486C-A8C5-ECC9F3942E4B}">
                <a14:imgProps xmlns:a14="http://schemas.microsoft.com/office/drawing/2010/main">
                  <a14:imgLayer r:embed="rId4">
                    <a14:imgEffect>
                      <a14:saturation sat="66000"/>
                    </a14:imgEffect>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itle 1"/>
          <p:cNvSpPr>
            <a:spLocks noGrp="1"/>
          </p:cNvSpPr>
          <p:nvPr>
            <p:ph type="title"/>
          </p:nvPr>
        </p:nvSpPr>
        <p:spPr>
          <a:xfrm>
            <a:off x="457200" y="188640"/>
            <a:ext cx="8229600" cy="1440160"/>
          </a:xfrm>
        </p:spPr>
        <p:txBody>
          <a:bodyPr>
            <a:normAutofit fontScale="90000"/>
          </a:bodyPr>
          <a:lstStyle/>
          <a:p>
            <a:r>
              <a:rPr lang="en-CA" dirty="0" smtClean="0"/>
              <a:t>Critical Challenge:</a:t>
            </a:r>
            <a:br>
              <a:rPr lang="en-CA" dirty="0" smtClean="0"/>
            </a:br>
            <a:r>
              <a:rPr lang="en-CA" dirty="0" smtClean="0"/>
              <a:t>What are the 3 </a:t>
            </a:r>
            <a:r>
              <a:rPr lang="en-CA" b="1" dirty="0" smtClean="0">
                <a:solidFill>
                  <a:schemeClr val="bg1"/>
                </a:solidFill>
              </a:rPr>
              <a:t>most </a:t>
            </a:r>
            <a:r>
              <a:rPr lang="en-CA" b="1" i="1" dirty="0" smtClean="0">
                <a:solidFill>
                  <a:schemeClr val="bg1"/>
                </a:solidFill>
              </a:rPr>
              <a:t>important</a:t>
            </a:r>
            <a:r>
              <a:rPr lang="en-CA" b="1" dirty="0" smtClean="0">
                <a:solidFill>
                  <a:schemeClr val="bg1"/>
                </a:solidFill>
              </a:rPr>
              <a:t> ideas </a:t>
            </a:r>
            <a:r>
              <a:rPr lang="en-CA" dirty="0" smtClean="0"/>
              <a:t>in this video? </a:t>
            </a:r>
            <a:endParaRPr lang="en-CA" dirty="0"/>
          </a:p>
        </p:txBody>
      </p:sp>
      <p:sp>
        <p:nvSpPr>
          <p:cNvPr id="3" name="Content Placeholder 2"/>
          <p:cNvSpPr>
            <a:spLocks noGrp="1"/>
          </p:cNvSpPr>
          <p:nvPr>
            <p:ph idx="1"/>
          </p:nvPr>
        </p:nvSpPr>
        <p:spPr>
          <a:xfrm>
            <a:off x="457200" y="1844824"/>
            <a:ext cx="8229600" cy="4752528"/>
          </a:xfrm>
        </p:spPr>
        <p:txBody>
          <a:bodyPr>
            <a:normAutofit fontScale="70000" lnSpcReduction="20000"/>
          </a:bodyPr>
          <a:lstStyle/>
          <a:p>
            <a:pPr marL="342900" lvl="1" indent="-342900">
              <a:buFont typeface="Arial" pitchFamily="34" charset="0"/>
              <a:buChar char="•"/>
            </a:pPr>
            <a:endParaRPr lang="en-US" u="sng" dirty="0" smtClean="0">
              <a:hlinkClick r:id="rId5"/>
            </a:endParaRPr>
          </a:p>
          <a:p>
            <a:pPr marL="0" lvl="1" indent="0">
              <a:buNone/>
            </a:pPr>
            <a:r>
              <a:rPr lang="en-US" sz="4600" u="sng" dirty="0" smtClean="0">
                <a:hlinkClick r:id="rId5"/>
              </a:rPr>
              <a:t>Roland </a:t>
            </a:r>
            <a:r>
              <a:rPr lang="en-US" sz="4600" u="sng" dirty="0">
                <a:hlinkClick r:id="rId5"/>
              </a:rPr>
              <a:t>Case: A Model of Critical Thinking (Interview Response - Question 5)</a:t>
            </a:r>
            <a:endParaRPr lang="en-CA" sz="4600" dirty="0"/>
          </a:p>
          <a:p>
            <a:endParaRPr lang="en-CA" dirty="0" smtClean="0"/>
          </a:p>
          <a:p>
            <a:pPr marL="0" indent="0">
              <a:spcBef>
                <a:spcPts val="0"/>
              </a:spcBef>
              <a:buNone/>
              <a:defRPr/>
            </a:pPr>
            <a:r>
              <a:rPr lang="en-CA" sz="4600" dirty="0"/>
              <a:t>Criteria for an </a:t>
            </a:r>
            <a:r>
              <a:rPr lang="en-CA" sz="4600" i="1" dirty="0">
                <a:solidFill>
                  <a:schemeClr val="bg1"/>
                </a:solidFill>
              </a:rPr>
              <a:t>important</a:t>
            </a:r>
            <a:r>
              <a:rPr lang="en-CA" sz="4600" dirty="0">
                <a:solidFill>
                  <a:schemeClr val="bg1"/>
                </a:solidFill>
              </a:rPr>
              <a:t> </a:t>
            </a:r>
            <a:r>
              <a:rPr lang="en-CA" sz="4600" dirty="0" smtClean="0">
                <a:solidFill>
                  <a:schemeClr val="bg1"/>
                </a:solidFill>
              </a:rPr>
              <a:t>idea</a:t>
            </a:r>
            <a:r>
              <a:rPr lang="en-CA" sz="4600" dirty="0" smtClean="0"/>
              <a:t>:</a:t>
            </a:r>
            <a:endParaRPr lang="en-CA" sz="4600" dirty="0"/>
          </a:p>
          <a:p>
            <a:pPr marL="971550" lvl="1" indent="-571500">
              <a:spcBef>
                <a:spcPts val="0"/>
              </a:spcBef>
              <a:buFont typeface="Arial" pitchFamily="34" charset="0"/>
              <a:buChar char="•"/>
              <a:defRPr/>
            </a:pPr>
            <a:r>
              <a:rPr lang="en-CA" sz="4600" dirty="0" smtClean="0"/>
              <a:t>Relevant </a:t>
            </a:r>
            <a:r>
              <a:rPr lang="en-CA" sz="4600" dirty="0"/>
              <a:t>to </a:t>
            </a:r>
            <a:r>
              <a:rPr lang="en-CA" sz="4600" dirty="0" smtClean="0"/>
              <a:t>our discussion</a:t>
            </a:r>
            <a:endParaRPr lang="en-CA" sz="4600" dirty="0"/>
          </a:p>
          <a:p>
            <a:pPr marL="971550" lvl="1" indent="-571500">
              <a:spcBef>
                <a:spcPts val="0"/>
              </a:spcBef>
              <a:buFont typeface="Arial" pitchFamily="34" charset="0"/>
              <a:buChar char="•"/>
              <a:defRPr/>
            </a:pPr>
            <a:r>
              <a:rPr lang="en-CA" sz="4600" dirty="0" smtClean="0"/>
              <a:t>Contains </a:t>
            </a:r>
            <a:r>
              <a:rPr lang="en-CA" sz="4600" dirty="0"/>
              <a:t>key </a:t>
            </a:r>
            <a:r>
              <a:rPr lang="en-CA" sz="4600" dirty="0" smtClean="0"/>
              <a:t>ideas from the video</a:t>
            </a:r>
          </a:p>
          <a:p>
            <a:pPr marL="0" indent="0">
              <a:spcBef>
                <a:spcPts val="0"/>
              </a:spcBef>
              <a:buNone/>
              <a:defRPr/>
            </a:pPr>
            <a:endParaRPr lang="en-CA" dirty="0" smtClean="0"/>
          </a:p>
          <a:p>
            <a:pPr marL="0" indent="0">
              <a:spcBef>
                <a:spcPts val="0"/>
              </a:spcBef>
              <a:buNone/>
              <a:defRPr/>
            </a:pPr>
            <a:endParaRPr lang="en-CA" dirty="0" smtClean="0"/>
          </a:p>
          <a:p>
            <a:pPr marL="0" lvl="0" indent="0">
              <a:buNone/>
            </a:pPr>
            <a:endParaRPr lang="en-CA" sz="2400" dirty="0" smtClean="0">
              <a:solidFill>
                <a:prstClr val="black"/>
              </a:solidFill>
            </a:endParaRPr>
          </a:p>
          <a:p>
            <a:pPr marL="0" lvl="0" indent="0">
              <a:buNone/>
            </a:pPr>
            <a:endParaRPr lang="en-CA" sz="2400" dirty="0">
              <a:solidFill>
                <a:prstClr val="black"/>
              </a:solidFill>
            </a:endParaRPr>
          </a:p>
          <a:p>
            <a:pPr marL="0" lvl="0" indent="0">
              <a:buNone/>
            </a:pPr>
            <a:endParaRPr lang="en-CA" sz="2400" dirty="0" smtClean="0">
              <a:solidFill>
                <a:prstClr val="black"/>
              </a:solidFill>
            </a:endParaRPr>
          </a:p>
          <a:p>
            <a:pPr marL="0" lvl="0" indent="0">
              <a:buNone/>
            </a:pPr>
            <a:endParaRPr lang="en-CA" sz="2400" dirty="0">
              <a:solidFill>
                <a:prstClr val="black"/>
              </a:solidFill>
            </a:endParaRPr>
          </a:p>
          <a:p>
            <a:pPr marL="0" lvl="0" indent="0">
              <a:buNone/>
            </a:pPr>
            <a:r>
              <a:rPr lang="en-CA" sz="3100" dirty="0" smtClean="0">
                <a:solidFill>
                  <a:prstClr val="black"/>
                </a:solidFill>
              </a:rPr>
              <a:t>Use </a:t>
            </a:r>
            <a:r>
              <a:rPr lang="en-CA" sz="3100" dirty="0">
                <a:solidFill>
                  <a:prstClr val="black"/>
                </a:solidFill>
              </a:rPr>
              <a:t>handout </a:t>
            </a:r>
            <a:r>
              <a:rPr lang="en-CA" sz="3100" dirty="0" smtClean="0">
                <a:solidFill>
                  <a:prstClr val="black"/>
                </a:solidFill>
              </a:rPr>
              <a:t>“Most Important Ideas”</a:t>
            </a:r>
            <a:endParaRPr lang="en-CA" sz="3100" dirty="0">
              <a:solidFill>
                <a:prstClr val="black"/>
              </a:solidFill>
            </a:endParaRPr>
          </a:p>
          <a:p>
            <a:pPr marL="0" indent="0">
              <a:spcBef>
                <a:spcPts val="0"/>
              </a:spcBef>
              <a:buNone/>
              <a:defRPr/>
            </a:pPr>
            <a:endParaRPr lang="en-CA" dirty="0"/>
          </a:p>
        </p:txBody>
      </p:sp>
    </p:spTree>
    <p:extLst>
      <p:ext uri="{BB962C8B-B14F-4D97-AF65-F5344CB8AC3E}">
        <p14:creationId xmlns:p14="http://schemas.microsoft.com/office/powerpoint/2010/main" val="352073469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a:t>Scaffolding the Learning</a:t>
            </a:r>
          </a:p>
        </p:txBody>
      </p:sp>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582" y="0"/>
            <a:ext cx="1691680" cy="1268760"/>
          </a:xfrm>
          <a:prstGeom prst="rect">
            <a:avLst/>
          </a:prstGeom>
        </p:spPr>
      </p:pic>
      <p:pic>
        <p:nvPicPr>
          <p:cNvPr id="1026" name="Picture 2" descr="C:\Users\dlander\AppData\Local\Microsoft\Windows\Temporary Internet Files\Content.IE5\MD7849HQ\MC900441428[1].png"/>
          <p:cNvPicPr>
            <a:picLocks noGrp="1" noChangeAspect="1" noChangeArrowheads="1"/>
          </p:cNvPicPr>
          <p:nvPr>
            <p:ph idx="1"/>
          </p:nvPr>
        </p:nvPicPr>
        <p:blipFill>
          <a:blip r:embed="rId4">
            <a:extLst>
              <a:ext uri="{28A0092B-C50C-407E-A947-70E740481C1C}">
                <a14:useLocalDpi xmlns:a14="http://schemas.microsoft.com/office/drawing/2010/main" val="0"/>
              </a:ext>
            </a:extLst>
          </a:blip>
          <a:srcRect/>
          <a:stretch>
            <a:fillRect/>
          </a:stretch>
        </p:blipFill>
        <p:spPr bwMode="auto">
          <a:xfrm>
            <a:off x="2771800" y="2924944"/>
            <a:ext cx="3657143" cy="3657143"/>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4"/>
          <p:cNvSpPr/>
          <p:nvPr/>
        </p:nvSpPr>
        <p:spPr>
          <a:xfrm>
            <a:off x="395536" y="1628800"/>
            <a:ext cx="8064896" cy="1384995"/>
          </a:xfrm>
          <a:prstGeom prst="rect">
            <a:avLst/>
          </a:prstGeom>
        </p:spPr>
        <p:txBody>
          <a:bodyPr wrap="square">
            <a:spAutoFit/>
          </a:bodyPr>
          <a:lstStyle/>
          <a:p>
            <a:r>
              <a:rPr lang="en-CA" sz="2800" dirty="0"/>
              <a:t>How might you scaffold the learning for students, prior to having them </a:t>
            </a:r>
            <a:r>
              <a:rPr lang="en-CA" sz="2800" dirty="0" smtClean="0"/>
              <a:t>determine </a:t>
            </a:r>
            <a:r>
              <a:rPr lang="en-CA" sz="2800" i="1" dirty="0" smtClean="0"/>
              <a:t>the most important idea</a:t>
            </a:r>
            <a:r>
              <a:rPr lang="en-CA" sz="2800" dirty="0" smtClean="0"/>
              <a:t>s?</a:t>
            </a:r>
            <a:endParaRPr lang="en-CA" sz="2800" dirty="0"/>
          </a:p>
        </p:txBody>
      </p:sp>
    </p:spTree>
    <p:extLst>
      <p:ext uri="{BB962C8B-B14F-4D97-AF65-F5344CB8AC3E}">
        <p14:creationId xmlns:p14="http://schemas.microsoft.com/office/powerpoint/2010/main" val="402627928"/>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Grp="1" noChangeAspect="1" noChangeArrowheads="1"/>
          </p:cNvPicPr>
          <p:nvPr>
            <p:ph sz="quarter" idx="1"/>
          </p:nvPr>
        </p:nvPicPr>
        <p:blipFill>
          <a:blip r:embed="rId3" cstate="print">
            <a:extLst>
              <a:ext uri="{28A0092B-C50C-407E-A947-70E740481C1C}">
                <a14:useLocalDpi xmlns:a14="http://schemas.microsoft.com/office/drawing/2010/main" val="0"/>
              </a:ext>
            </a:extLst>
          </a:blip>
          <a:srcRect/>
          <a:stretch>
            <a:fillRect/>
          </a:stretch>
        </p:blipFill>
        <p:spPr bwMode="auto">
          <a:xfrm>
            <a:off x="3131840" y="795363"/>
            <a:ext cx="2603218" cy="18411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1" name="Picture 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27781" y="404664"/>
            <a:ext cx="1841500" cy="1311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2" name="Picture 4"/>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732240" y="332656"/>
            <a:ext cx="1841500" cy="1311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3" name="Picture 5"/>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3491880" y="3068960"/>
            <a:ext cx="1841500" cy="1304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4" name="Picture 6"/>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316417" y="4797152"/>
            <a:ext cx="1066800" cy="1298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5" name="Picture 7"/>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2051720" y="4992414"/>
            <a:ext cx="1219200" cy="11033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6" name="Picture 8"/>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4037980" y="5028927"/>
            <a:ext cx="749300" cy="1066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7" name="Picture 9"/>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5860703" y="4797152"/>
            <a:ext cx="871537" cy="1298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8" name="Picture 10"/>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7625336" y="4934470"/>
            <a:ext cx="1085850" cy="1219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5" name="Straight Connector 4"/>
          <p:cNvCxnSpPr/>
          <p:nvPr/>
        </p:nvCxnSpPr>
        <p:spPr>
          <a:xfrm>
            <a:off x="2369281" y="1060301"/>
            <a:ext cx="878312" cy="352475"/>
          </a:xfrm>
          <a:prstGeom prst="line">
            <a:avLst/>
          </a:prstGeom>
        </p:spPr>
        <p:style>
          <a:lnRef idx="1">
            <a:schemeClr val="accent1"/>
          </a:lnRef>
          <a:fillRef idx="0">
            <a:schemeClr val="accent1"/>
          </a:fillRef>
          <a:effectRef idx="0">
            <a:schemeClr val="accent1"/>
          </a:effectRef>
          <a:fontRef idx="minor">
            <a:schemeClr val="tx1"/>
          </a:fontRef>
        </p:style>
      </p:cxnSp>
      <p:cxnSp>
        <p:nvCxnSpPr>
          <p:cNvPr id="16" name="Straight Connector 15"/>
          <p:cNvCxnSpPr>
            <a:endCxn id="2052" idx="1"/>
          </p:cNvCxnSpPr>
          <p:nvPr/>
        </p:nvCxnSpPr>
        <p:spPr>
          <a:xfrm flipV="1">
            <a:off x="5652120" y="988294"/>
            <a:ext cx="1080120" cy="375171"/>
          </a:xfrm>
          <a:prstGeom prst="line">
            <a:avLst/>
          </a:prstGeom>
        </p:spPr>
        <p:style>
          <a:lnRef idx="1">
            <a:schemeClr val="accent1"/>
          </a:lnRef>
          <a:fillRef idx="0">
            <a:schemeClr val="accent1"/>
          </a:fillRef>
          <a:effectRef idx="0">
            <a:schemeClr val="accent1"/>
          </a:effectRef>
          <a:fontRef idx="minor">
            <a:schemeClr val="tx1"/>
          </a:fontRef>
        </p:style>
      </p:cxnSp>
      <p:cxnSp>
        <p:nvCxnSpPr>
          <p:cNvPr id="19" name="Straight Connector 18"/>
          <p:cNvCxnSpPr>
            <a:stCxn id="2050" idx="2"/>
          </p:cNvCxnSpPr>
          <p:nvPr/>
        </p:nvCxnSpPr>
        <p:spPr>
          <a:xfrm flipH="1">
            <a:off x="4425598" y="2636515"/>
            <a:ext cx="7851" cy="432445"/>
          </a:xfrm>
          <a:prstGeom prst="line">
            <a:avLst/>
          </a:prstGeom>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a:xfrm flipV="1">
            <a:off x="849817" y="3897659"/>
            <a:ext cx="2689815" cy="899493"/>
          </a:xfrm>
          <a:prstGeom prst="line">
            <a:avLst/>
          </a:prstGeom>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p:nvCxnSpPr>
        <p:spPr>
          <a:xfrm>
            <a:off x="5313868" y="3889524"/>
            <a:ext cx="2642508" cy="1044946"/>
          </a:xfrm>
          <a:prstGeom prst="line">
            <a:avLst/>
          </a:prstGeom>
        </p:spPr>
        <p:style>
          <a:lnRef idx="1">
            <a:schemeClr val="accent1"/>
          </a:lnRef>
          <a:fillRef idx="0">
            <a:schemeClr val="accent1"/>
          </a:fillRef>
          <a:effectRef idx="0">
            <a:schemeClr val="accent1"/>
          </a:effectRef>
          <a:fontRef idx="minor">
            <a:schemeClr val="tx1"/>
          </a:fontRef>
        </p:style>
      </p:cxnSp>
      <p:cxnSp>
        <p:nvCxnSpPr>
          <p:cNvPr id="27" name="Straight Connector 26"/>
          <p:cNvCxnSpPr>
            <a:stCxn id="2055" idx="0"/>
          </p:cNvCxnSpPr>
          <p:nvPr/>
        </p:nvCxnSpPr>
        <p:spPr>
          <a:xfrm flipV="1">
            <a:off x="2661320" y="4073897"/>
            <a:ext cx="932663" cy="918517"/>
          </a:xfrm>
          <a:prstGeom prst="line">
            <a:avLst/>
          </a:prstGeom>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p:nvCxnSpPr>
        <p:spPr>
          <a:xfrm>
            <a:off x="4412630" y="4411997"/>
            <a:ext cx="20819" cy="630566"/>
          </a:xfrm>
          <a:prstGeom prst="line">
            <a:avLst/>
          </a:prstGeom>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a:xfrm>
            <a:off x="5148064" y="4149080"/>
            <a:ext cx="943212" cy="648072"/>
          </a:xfrm>
          <a:prstGeom prst="line">
            <a:avLst/>
          </a:prstGeom>
        </p:spPr>
        <p:style>
          <a:lnRef idx="1">
            <a:schemeClr val="accent1"/>
          </a:lnRef>
          <a:fillRef idx="0">
            <a:schemeClr val="accent1"/>
          </a:fillRef>
          <a:effectRef idx="0">
            <a:schemeClr val="accent1"/>
          </a:effectRef>
          <a:fontRef idx="minor">
            <a:schemeClr val="tx1"/>
          </a:fontRef>
        </p:style>
      </p:cxnSp>
      <p:sp>
        <p:nvSpPr>
          <p:cNvPr id="18" name="TextBox 17"/>
          <p:cNvSpPr txBox="1"/>
          <p:nvPr/>
        </p:nvSpPr>
        <p:spPr>
          <a:xfrm>
            <a:off x="0" y="6094847"/>
            <a:ext cx="2051720" cy="307777"/>
          </a:xfrm>
          <a:prstGeom prst="rect">
            <a:avLst/>
          </a:prstGeom>
          <a:noFill/>
        </p:spPr>
        <p:txBody>
          <a:bodyPr wrap="square" rtlCol="0">
            <a:spAutoFit/>
          </a:bodyPr>
          <a:lstStyle/>
          <a:p>
            <a:r>
              <a:rPr lang="en-CA" sz="1400" dirty="0" smtClean="0">
                <a:solidFill>
                  <a:prstClr val="black"/>
                </a:solidFill>
              </a:rPr>
              <a:t>Background Knowledge</a:t>
            </a:r>
            <a:endParaRPr lang="en-CA" sz="1400" dirty="0">
              <a:solidFill>
                <a:prstClr val="black"/>
              </a:solidFill>
            </a:endParaRPr>
          </a:p>
        </p:txBody>
      </p:sp>
      <p:sp>
        <p:nvSpPr>
          <p:cNvPr id="20" name="TextBox 19"/>
          <p:cNvSpPr txBox="1"/>
          <p:nvPr/>
        </p:nvSpPr>
        <p:spPr>
          <a:xfrm>
            <a:off x="1907704" y="6153670"/>
            <a:ext cx="2130276" cy="307777"/>
          </a:xfrm>
          <a:prstGeom prst="rect">
            <a:avLst/>
          </a:prstGeom>
          <a:noFill/>
        </p:spPr>
        <p:txBody>
          <a:bodyPr wrap="square" rtlCol="0">
            <a:spAutoFit/>
          </a:bodyPr>
          <a:lstStyle/>
          <a:p>
            <a:r>
              <a:rPr lang="en-CA" sz="1400" dirty="0" smtClean="0">
                <a:solidFill>
                  <a:prstClr val="black"/>
                </a:solidFill>
              </a:rPr>
              <a:t>Criteria for Judgment</a:t>
            </a:r>
            <a:endParaRPr lang="en-CA" sz="1400" dirty="0">
              <a:solidFill>
                <a:prstClr val="black"/>
              </a:solidFill>
            </a:endParaRPr>
          </a:p>
        </p:txBody>
      </p:sp>
      <p:sp>
        <p:nvSpPr>
          <p:cNvPr id="22" name="TextBox 21"/>
          <p:cNvSpPr txBox="1"/>
          <p:nvPr/>
        </p:nvSpPr>
        <p:spPr>
          <a:xfrm>
            <a:off x="3851919" y="6248735"/>
            <a:ext cx="1584177" cy="523220"/>
          </a:xfrm>
          <a:prstGeom prst="rect">
            <a:avLst/>
          </a:prstGeom>
          <a:noFill/>
        </p:spPr>
        <p:txBody>
          <a:bodyPr wrap="square" rtlCol="0">
            <a:spAutoFit/>
          </a:bodyPr>
          <a:lstStyle/>
          <a:p>
            <a:r>
              <a:rPr lang="en-CA" sz="1400" dirty="0" smtClean="0">
                <a:solidFill>
                  <a:prstClr val="black"/>
                </a:solidFill>
              </a:rPr>
              <a:t>Critical Thinking Vocabulary</a:t>
            </a:r>
            <a:endParaRPr lang="en-CA" sz="1400" dirty="0">
              <a:solidFill>
                <a:prstClr val="black"/>
              </a:solidFill>
            </a:endParaRPr>
          </a:p>
        </p:txBody>
      </p:sp>
      <p:sp>
        <p:nvSpPr>
          <p:cNvPr id="26" name="TextBox 25"/>
          <p:cNvSpPr txBox="1"/>
          <p:nvPr/>
        </p:nvSpPr>
        <p:spPr>
          <a:xfrm>
            <a:off x="5596170" y="6153670"/>
            <a:ext cx="1928158" cy="307777"/>
          </a:xfrm>
          <a:prstGeom prst="rect">
            <a:avLst/>
          </a:prstGeom>
          <a:noFill/>
        </p:spPr>
        <p:txBody>
          <a:bodyPr wrap="square" rtlCol="0">
            <a:spAutoFit/>
          </a:bodyPr>
          <a:lstStyle/>
          <a:p>
            <a:r>
              <a:rPr lang="en-CA" sz="1400" dirty="0" smtClean="0">
                <a:solidFill>
                  <a:prstClr val="black"/>
                </a:solidFill>
              </a:rPr>
              <a:t>Thinking Strategies</a:t>
            </a:r>
            <a:endParaRPr lang="en-CA" sz="1400" dirty="0">
              <a:solidFill>
                <a:prstClr val="black"/>
              </a:solidFill>
            </a:endParaRPr>
          </a:p>
        </p:txBody>
      </p:sp>
      <p:sp>
        <p:nvSpPr>
          <p:cNvPr id="28" name="TextBox 27"/>
          <p:cNvSpPr txBox="1"/>
          <p:nvPr/>
        </p:nvSpPr>
        <p:spPr>
          <a:xfrm>
            <a:off x="7380312" y="6094846"/>
            <a:ext cx="1584176" cy="307777"/>
          </a:xfrm>
          <a:prstGeom prst="rect">
            <a:avLst/>
          </a:prstGeom>
          <a:noFill/>
        </p:spPr>
        <p:txBody>
          <a:bodyPr wrap="square" rtlCol="0">
            <a:spAutoFit/>
          </a:bodyPr>
          <a:lstStyle/>
          <a:p>
            <a:r>
              <a:rPr lang="en-CA" sz="1400" dirty="0" smtClean="0">
                <a:solidFill>
                  <a:prstClr val="black"/>
                </a:solidFill>
              </a:rPr>
              <a:t>  Habits of Mind</a:t>
            </a:r>
            <a:endParaRPr lang="en-CA" sz="1400" dirty="0">
              <a:solidFill>
                <a:prstClr val="black"/>
              </a:solidFill>
            </a:endParaRPr>
          </a:p>
        </p:txBody>
      </p:sp>
    </p:spTree>
    <p:extLst>
      <p:ext uri="{BB962C8B-B14F-4D97-AF65-F5344CB8AC3E}">
        <p14:creationId xmlns:p14="http://schemas.microsoft.com/office/powerpoint/2010/main" val="3525814561"/>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811</TotalTime>
  <Words>2470</Words>
  <Application>Microsoft Office PowerPoint</Application>
  <PresentationFormat>On-screen Show (4:3)</PresentationFormat>
  <Paragraphs>243</Paragraphs>
  <Slides>15</Slides>
  <Notes>12</Notes>
  <HiddenSlides>0</HiddenSlides>
  <MMClips>1</MMClips>
  <ScaleCrop>false</ScaleCrop>
  <HeadingPairs>
    <vt:vector size="4" baseType="variant">
      <vt:variant>
        <vt:lpstr>Theme</vt:lpstr>
      </vt:variant>
      <vt:variant>
        <vt:i4>1</vt:i4>
      </vt:variant>
      <vt:variant>
        <vt:lpstr>Slide Titles</vt:lpstr>
      </vt:variant>
      <vt:variant>
        <vt:i4>15</vt:i4>
      </vt:variant>
    </vt:vector>
  </HeadingPairs>
  <TitlesOfParts>
    <vt:vector size="16" baseType="lpstr">
      <vt:lpstr>Office Theme</vt:lpstr>
      <vt:lpstr>Learning Coaches</vt:lpstr>
      <vt:lpstr>Our Experiences</vt:lpstr>
      <vt:lpstr>PSD’s Commitments to Inclusion</vt:lpstr>
      <vt:lpstr>The Critical Thinking Consortium = TC2    TC2 CRITICAL THINKING Model  What is it, and how do we support teachers to embed it into teaching and learning?</vt:lpstr>
      <vt:lpstr>Critical Challenge: Create a powerful title for this video.</vt:lpstr>
      <vt:lpstr>Scaffolding the Learning</vt:lpstr>
      <vt:lpstr>Critical Challenge: What are the 3 most important ideas in this video? </vt:lpstr>
      <vt:lpstr>Scaffolding the Learning</vt:lpstr>
      <vt:lpstr>PowerPoint Presentation</vt:lpstr>
      <vt:lpstr>   Mini-challenges   </vt:lpstr>
      <vt:lpstr>Modelling the Tools</vt:lpstr>
      <vt:lpstr>Critical Challenge</vt:lpstr>
      <vt:lpstr>A Pittance of Time</vt:lpstr>
      <vt:lpstr>Resources for you to “purchase” on TC2 Website</vt:lpstr>
      <vt:lpstr>Additional Support on insidePSD</vt:lpstr>
    </vt:vector>
  </TitlesOfParts>
  <Company>PSD70</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Diane Lander</dc:creator>
  <cp:lastModifiedBy>Diane Lander</cp:lastModifiedBy>
  <cp:revision>119</cp:revision>
  <cp:lastPrinted>2012-10-30T18:14:12Z</cp:lastPrinted>
  <dcterms:created xsi:type="dcterms:W3CDTF">2012-10-23T21:38:16Z</dcterms:created>
  <dcterms:modified xsi:type="dcterms:W3CDTF">2012-11-14T22:19:21Z</dcterms:modified>
</cp:coreProperties>
</file>